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Lst>
  <p:sldSz cy="5143500" cx="9144000"/>
  <p:notesSz cx="6858000" cy="9144000"/>
  <p:embeddedFontLst>
    <p:embeddedFont>
      <p:font typeface="Raleway"/>
      <p:regular r:id="rId95"/>
      <p:bold r:id="rId96"/>
      <p:italic r:id="rId97"/>
      <p:boldItalic r:id="rId98"/>
    </p:embeddedFont>
    <p:embeddedFont>
      <p:font typeface="Lato"/>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35">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4" name="Anonymous"/>
  <p:cmAuthor clrIdx="1" id="1" initials="" lastIdx="3" name="HS Y"/>
  <p:cmAuthor clrIdx="2" id="2" initials="" lastIdx="6" name="김태형"/>
  <p:cmAuthor clrIdx="3" id="3" initials="" lastIdx="9" name="Chloe Park"/>
  <p:cmAuthor clrIdx="4" id="4" initials="" lastIdx="4" name="김동은"/>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E48B36-13F9-4E9B-8877-128C767CFEBB}">
  <a:tblStyle styleId="{11E48B36-13F9-4E9B-8877-128C767CFEB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BA820DF-B8D6-46C5-8C56-5637CEA7DC4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3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2" Type="http://schemas.openxmlformats.org/officeDocument/2006/relationships/font" Target="fonts/Lato-boldItalic.fntdata"/><Relationship Id="rId101" Type="http://schemas.openxmlformats.org/officeDocument/2006/relationships/font" Target="fonts/Lato-italic.fntdata"/><Relationship Id="rId100" Type="http://schemas.openxmlformats.org/officeDocument/2006/relationships/font" Target="fonts/Lato-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aleway-regular.fntdata"/><Relationship Id="rId94" Type="http://schemas.openxmlformats.org/officeDocument/2006/relationships/slide" Target="slides/slide87.xml"/><Relationship Id="rId97" Type="http://schemas.openxmlformats.org/officeDocument/2006/relationships/font" Target="fonts/Raleway-italic.fntdata"/><Relationship Id="rId96" Type="http://schemas.openxmlformats.org/officeDocument/2006/relationships/font" Target="fonts/Raleway-bold.fntdata"/><Relationship Id="rId11" Type="http://schemas.openxmlformats.org/officeDocument/2006/relationships/slide" Target="slides/slide4.xml"/><Relationship Id="rId99" Type="http://schemas.openxmlformats.org/officeDocument/2006/relationships/font" Target="fonts/Lato-regular.fntdata"/><Relationship Id="rId10" Type="http://schemas.openxmlformats.org/officeDocument/2006/relationships/slide" Target="slides/slide3.xml"/><Relationship Id="rId98" Type="http://schemas.openxmlformats.org/officeDocument/2006/relationships/font" Target="fonts/Raleway-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20T02:33:03.598">
    <p:pos x="154" y="34"/>
    <p:text>저희 주제가 이상거래 추적 시스템은 아니라는 얘기를 한 번 해주면 좋을 것 같아요 ㅎㅎ 
아직 완성도 있는 이상거래추적시스템은 아니고 온체인 모니터링 중에서도 가격 변동과 관련하여 네트워크 관점에서의 변화를 보는 것이다
라는 사실을 언급해줘야 할 것 같습니다. 
지난 중간발표때 이상거래 추적으로 이해하셨던 분들이 많은데 저희는 아직 개별 이상거래 자체들을 추적하기 보다는 네트워크 자체에 어떤 변화가 있는지 좀 더 초점이 맞춰져 있어서요.</p:text>
  </p:cm>
  <p:cm authorId="1" idx="1" dt="2024-08-20T02:33:03.598">
    <p:pos x="154" y="34"/>
    <p:text>넵 온체인 모니터링이 전격적으로 도입이 되었지만 실무적으로는 아무런 근거도 없어서 본 연구를 통해 네트워크와 노드 분석을 하면 모니터링에 도움이 될 것이라는 내용을 언급하려고 준비중입니다.
그 중에서 본 연구에서는 네트워크 분석 위주로 진행하였고 이에 관하여 발표하겠다고 하겠습니다.</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8-20T04:12:02.243">
    <p:pos x="614" y="1420"/>
    <p:text>여기 시간은 KST인가요 ?
그러면 상장폐지 발표가 UTC기준 오전 10:40 이니까 이 거래는 상장폐지 발표 이전에 일어난 거래이고, 이런 거래들로부터 큰 이벤트가 있을 것이다. 라는 걸 유추해 볼 수 있다고 언급해줘도 좋겠습니다.</p:text>
  </p:cm>
  <p:cm authorId="4" idx="3" dt="2024-08-20T02:49:40.671">
    <p:pos x="614" y="1420"/>
    <p:text>아쉽게도 UTC 입니다 ㅠㅠ 24일 이전에서는 이상한 움직임을 못찾았고, 이날 저 지갑에서 나온 움직임이 제일 눈에 띄고 수상적어서 달아놨습니다.
1 total reaction
김태형 reacted with ✅ at 2024-08-19 19:51 오후</p:text>
  </p:cm>
  <p:cm authorId="2" idx="5" dt="2024-08-20T04:12:02.243">
    <p:pos x="614" y="1420"/>
    <p:text>음 그러니까 상장폐지 발표 약 1시간 40분 뒤부터 움직임이 나타난거라고 봐야겠네용</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8-20T09:52:55.259">
    <p:pos x="215" y="926"/>
    <p:text>앞선 상장폐지에서는 상장폐지 이전에 거래들이 발생했다면 이건 8시에 소각이니까, 정시에 일어났다고 볼 수 있겠네요. 
2/10, 2/16 에 어떤 형태의 거래가 일어난건지 언급해주면 좋겠네요. 
그리고 14, 1 월렛이 소각에서 어떤 역할을 했는지 + 그리고 가능하다면 14일 이전 거래로 부터 이 월렛이 소각에서 어떤 역할을 할지 유추 가능여부를 이야기해주면 좋겠습니다.</p:text>
  </p:cm>
  <p:cm authorId="3" idx="2" dt="2024-08-20T09:52:55.259">
    <p:pos x="215" y="926"/>
    <p:text>14일, 1일 지갑 설명 슬라이드를 추가하였습니다.</p:text>
  </p:cm>
  <p:cm authorId="0" idx="12" dt="2024-08-20T04:18:36.721">
    <p:pos x="215" y="1026"/>
    <p:text>2월 10일 , 2월 16일 날짜를 의미하나요 ?</p:text>
  </p:cm>
  <p:cm authorId="2" idx="6" dt="2024-08-20T04:18:36.721">
    <p:pos x="215" y="1026"/>
    <p:text>네 맞습니다</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3" dt="2024-08-20T09:36:53.434">
    <p:pos x="3941" y="926"/>
    <p:text>더 좋은 분석/추정이 있을 경우 추가 혹은 대체 환영</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4" dt="2024-08-20T10:07:54.661">
    <p:pos x="96" y="1066"/>
    <p:text>바로 뒤에 나올 지갑 분석으로 내용이 연결돼야 하는데, 2/14 6:00 UTC 에 가장 거래금액/빈도가 튀었다는 그래프가 삭제됐어요. 이건 그래프로 보여줘도 좋을것같은데... 여튼 최소한 설명은 해야할 것 같습니다.! (그래프/설명 슬라이드 추가하기 싫으면 발표자 노트 써둔 내용을 구두로 설명하며 이어가셔용)</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8-20T02:51:06.441">
    <p:pos x="96" y="2594"/>
    <p:text>이게 어찌보면 소각을 준비하는 거래라고 불 수 있겠네요.</p:text>
  </p:cm>
  <p:cm authorId="4" idx="4" dt="2024-08-20T02:51:06.441">
    <p:pos x="96" y="2594"/>
    <p:text>네 소각이 한 지갑에서만 하는 것이 아니라 여러 지갑에서 각기 하더라구요. 저 날짜에 소각한 코인의 양도1300만개라서 저게 전부가 아닙니다!</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5" dt="2024-08-14T00:30:59.373">
    <p:pos x="4600" y="1167"/>
    <p:text>시사하는 바?</p:text>
  </p:cm>
  <p:cm authorId="3" idx="6" dt="2024-08-14T00:30:30.296">
    <p:pos x="4600" y="1167"/>
    <p:text>같은 노드인지 확인</p:text>
  </p:cm>
  <p:cm authorId="3" idx="7" dt="2024-08-14T00:30:59.373">
    <p:pos x="4600" y="1167"/>
    <p:text>해당하는 노드들도 확인</p:text>
  </p:cm>
  <p:cm authorId="0" idx="14" dt="2024-08-13T06:16:12.471">
    <p:pos x="6000" y="0"/>
    <p:text>각 페이지마다, 2/14과 2/16일이 어떤 날짜를 의미하는지 명시</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8" dt="2024-08-14T00:28:00.154">
    <p:pos x="6000" y="0"/>
    <p:text>이벤트 전 후로 나눠서 그래프 두개</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9" dt="2024-08-14T00:18:14.339">
    <p:pos x="6000" y="0"/>
    <p:text>교차하는 지점, 지표별 증가 및 감소가 네트워크 분석에서 어떤 의미다 -&gt; 네트워크 살펴보기 필요</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8-20T02:33:57.556">
    <p:pos x="287" y="767"/>
    <p:text>On-chain 거래 예시를 보여줄수 있음 좋겠습니다. (수업때 물론 계속 다루기는 했습니다만..ㅋㅋ)
Off-chain의 대표적인 거래 기록은 CEX상의 거래가 될 수 있고, 이 거래들은 거래소 내부에서 관리하기 때문에 저희가 다룰 수 없다는 언급도 해주면 이해하기 좋을 듯 하네요.
-&gt; 그림 같은 것으로 온/오프 비교하면 좋겠습니다.</p:text>
  </p:cm>
  <p:cm authorId="1" idx="2" dt="2024-08-20T02:33:57.556">
    <p:pos x="287" y="767"/>
    <p:text>넵,  DEX와 CEX를 비교한 것도 CEX상의 거래는 거래소내의 거래라 추적이 사실상 불가능하고 저희의 연구가 DEX에서 이뤄지는 거래나 User To User로 받는 거래등을 추적하는 것이 가능해서 그것을 위주로 분석하였다고 발표 준비 중입니다.
예시는 적당한 것을 추가하도록 하겠습니다.</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8-20T02:34:20.569">
    <p:pos x="6000" y="0"/>
    <p:text>챕터2의 각 장표에서 소제목에 날짜만 적지 말고 어떤 이벤트 때문인지 써주는 것이 보는데 이해하기 편할 것 같습니다.</p:text>
  </p:cm>
  <p:cm authorId="1" idx="3" dt="2024-08-20T02:34:20.569">
    <p:pos x="6000" y="0"/>
    <p:text>관련 이벤트 추가하도록 하겠습니다.</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8-20T02:49:29.240">
    <p:pos x="6000" y="0"/>
    <p:text>이 장표는 앞으로 옮겨서 reciprocity, assortativity, transitivity등 정의에 대한 설명할 때 예시로 쓰는 것이 좋지 않을까요 ? 
이 순서로 삽입한 이유가 있을까요 ??</p:text>
  </p:cm>
  <p:cm authorId="2" idx="1" dt="2024-08-20T02:49:29.240">
    <p:pos x="6000" y="0"/>
    <p:text>사실 내용보다는 순서를 계속 재조정하고 있는데요, 
해당 지표들이 사용된 바로 앞 슬라이드에 위치시킬 생각입니다</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4-08-21T07:01:34.795">
    <p:pos x="619" y="48"/>
    <p:text>page rank, betweenness 의 변동을 통해 soundness of token 측정가능</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8-20T02:06:19.566">
    <p:pos x="6000" y="0"/>
    <p:text>여기서도 각 네트워크 평가 지표로 어떤 이야기를 할 수 있는지 언급 
지표의 값들의 변화만 언급하지 말고, 그 값들의 변화가 의미하는 것이 어떤 것인지 설명할 필요가 있음</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8-20T02:49:51.525">
    <p:pos x="6000" y="0"/>
    <p:text>여기서도 각 페이지마다 날짜만 언급하지 마시고, 어떤 이벤트 관련 논의인지 언급해주시면 좋겠습니다.</p:text>
  </p:cm>
  <p:cm authorId="2" idx="2" dt="2024-08-20T02:49:51.525">
    <p:pos x="6000" y="0"/>
    <p:text>넵</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8-20T02:51:08.796">
    <p:pos x="317" y="708"/>
    <p:text>이 부분으로부터 해당 지갑들이 상장폐지를 미리 준비(?) 했다는 것을 추정할 수 있을까요 ?? 
온체인 상에서 상장폐지에 대비한 움직임이 미리 있었다는 것 까지 말해줄 수 있으면 더 좋을 것 같습니다..! 
(혹시 어렵다면 생략)</p:text>
  </p:cm>
  <p:cm authorId="4" idx="1" dt="2024-08-20T02:46:54.883">
    <p:pos x="317" y="708"/>
    <p:text>어려울 것 같습니다. 미리 움직임이 눈에 띄는 것이 잘 안보였습니다...  11.11일에 큰 움직임은 소각때문이었고 그 이후엔 큰 움직임이 없었는데 이는 마이그레이션에 영향도 있는거 같아서 아쉽습니다 ㅠㅠ
1 total reaction
김태형 reacted with ✅ at 2024-08-19 19:50 오후</p:text>
  </p:cm>
  <p:cm authorId="2" idx="3" dt="2024-08-20T02:51:08.796">
    <p:pos x="317" y="708"/>
    <p:text>"추정" 하는 내용은 슬라이드에 직접 기록하기보단 구두로 설명하려고 합니다</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8-20T02:51:08.796">
    <p:pos x="2568" y="3360"/>
    <p:text>이 부분으로부터 해당 지갑들이 상장폐지를 미리 준비(?) 했다는 것을 추정할 수 있을까요 ?? 
온체인 상에서 상장폐지에 대비한 움직임이 미리 있었다는 것 까지 말해줄 수 있으면 더 좋을 것 같습니다..! 
(혹시 어렵다면 생략)</p:text>
  </p:cm>
  <p:cm authorId="4" idx="2" dt="2024-08-20T02:46:54.883">
    <p:pos x="2568" y="3360"/>
    <p:text>어려울 것 같습니다. 미리 움직임이 눈에 띄는 것이 잘 안보였습니다...  11.11일에 큰 움직임은 소각때문이었고 그 이후엔 큰 움직임이 없었는데 이는 마이그레이션에 영향도 있는거 같아서 아쉽습니다 ㅠㅠ
1 total reaction
김태형 reacted with ✅ at 2024-08-19 19:50 오후</p:text>
  </p:cm>
  <p:cm authorId="2" idx="4" dt="2024-08-20T02:51:08.796">
    <p:pos x="2568" y="3360"/>
    <p:text>"추정" 하는 내용은 슬라이드에 직접 기록하기보단 구두로 설명하려고 합니다</p:text>
  </p:cm>
  <p:cm authorId="0" idx="9" dt="2024-08-20T02:14:05.211">
    <p:pos x="317" y="1840"/>
    <p:text>이게 일정상 상장폐지 발표 이전이었는지 발표 이후였는지 얘기해주면 좋을것 같네요.</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angle.io/insight/research/6335402df7df48867f20e60d"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Cw9bQSWKWToUFjuaAbFd40PpIR1l1-tk/edit?gid=689821462#gid=689821462"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laytnscope.com/tx/0xfe86e2b018aa8ea321d2d18363f21acf334d6fbd0165ab22bc43eb6b0398ca22?tabId=tokenTransfer"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f2530aff0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f2530aff0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f2530aff0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f2530aff0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900"/>
              <a:t>이러한 상황에서 저희 캡스톤 프로젝트는 </a:t>
            </a:r>
            <a:endParaRPr sz="900"/>
          </a:p>
          <a:p>
            <a:pPr indent="0" lvl="0" marL="0" rtl="0" algn="l">
              <a:spcBef>
                <a:spcPts val="0"/>
              </a:spcBef>
              <a:spcAft>
                <a:spcPts val="0"/>
              </a:spcAft>
              <a:buNone/>
            </a:pPr>
            <a:r>
              <a:t/>
            </a:r>
            <a:endParaRPr sz="900"/>
          </a:p>
          <a:p>
            <a:pPr indent="-285750" lvl="0" marL="457200" rtl="0" algn="l">
              <a:lnSpc>
                <a:spcPct val="115000"/>
              </a:lnSpc>
              <a:spcBef>
                <a:spcPts val="0"/>
              </a:spcBef>
              <a:spcAft>
                <a:spcPts val="0"/>
              </a:spcAft>
              <a:buClr>
                <a:schemeClr val="dk1"/>
              </a:buClr>
              <a:buSzPts val="900"/>
              <a:buFont typeface="Raleway"/>
              <a:buChar char="➢"/>
            </a:pPr>
            <a:r>
              <a:rPr b="1" lang="ko" sz="900">
                <a:solidFill>
                  <a:schemeClr val="dk1"/>
                </a:solidFill>
                <a:latin typeface="Lato"/>
                <a:ea typeface="Lato"/>
                <a:cs typeface="Lato"/>
                <a:sym typeface="Lato"/>
              </a:rPr>
              <a:t>On-Chain Data</a:t>
            </a:r>
            <a:r>
              <a:rPr lang="ko" sz="900">
                <a:solidFill>
                  <a:schemeClr val="dk1"/>
                </a:solidFill>
                <a:latin typeface="Lato"/>
                <a:ea typeface="Lato"/>
                <a:cs typeface="Lato"/>
                <a:sym typeface="Lato"/>
              </a:rPr>
              <a:t>를 다양한 </a:t>
            </a:r>
            <a:r>
              <a:rPr b="1" lang="ko" sz="900" u="sng">
                <a:solidFill>
                  <a:srgbClr val="FF0000"/>
                </a:solidFill>
                <a:latin typeface="Lato"/>
                <a:ea typeface="Lato"/>
                <a:cs typeface="Lato"/>
                <a:sym typeface="Lato"/>
              </a:rPr>
              <a:t>Network Analysis</a:t>
            </a:r>
            <a:r>
              <a:rPr lang="ko" sz="900">
                <a:solidFill>
                  <a:schemeClr val="dk1"/>
                </a:solidFill>
                <a:latin typeface="Lato"/>
                <a:ea typeface="Lato"/>
                <a:cs typeface="Lato"/>
                <a:sym typeface="Lato"/>
              </a:rPr>
              <a:t>를 통해 분석해 본다.</a:t>
            </a:r>
            <a:endParaRPr sz="900">
              <a:solidFill>
                <a:schemeClr val="dk1"/>
              </a:solidFill>
              <a:latin typeface="Lato"/>
              <a:ea typeface="Lato"/>
              <a:cs typeface="Lato"/>
              <a:sym typeface="Lato"/>
            </a:endParaRPr>
          </a:p>
          <a:p>
            <a:pPr indent="-285750" lvl="0" marL="457200" rtl="0" algn="l">
              <a:lnSpc>
                <a:spcPct val="115000"/>
              </a:lnSpc>
              <a:spcBef>
                <a:spcPts val="0"/>
              </a:spcBef>
              <a:spcAft>
                <a:spcPts val="0"/>
              </a:spcAft>
              <a:buClr>
                <a:schemeClr val="dk1"/>
              </a:buClr>
              <a:buSzPts val="900"/>
              <a:buFont typeface="Lato"/>
              <a:buChar char="➢"/>
            </a:pPr>
            <a:r>
              <a:rPr lang="ko" sz="900">
                <a:solidFill>
                  <a:schemeClr val="dk1"/>
                </a:solidFill>
                <a:latin typeface="Lato"/>
                <a:ea typeface="Lato"/>
                <a:cs typeface="Lato"/>
                <a:sym typeface="Lato"/>
              </a:rPr>
              <a:t>이를 통해 이벤트와 가격변화에 매치시켜 상호 연관성을 찾아본다. </a:t>
            </a:r>
            <a:endParaRPr sz="900">
              <a:solidFill>
                <a:schemeClr val="dk1"/>
              </a:solidFill>
              <a:latin typeface="Lato"/>
              <a:ea typeface="Lato"/>
              <a:cs typeface="Lato"/>
              <a:sym typeface="Lato"/>
            </a:endParaRPr>
          </a:p>
          <a:p>
            <a:pPr indent="-285750" lvl="0" marL="457200" rtl="0" algn="l">
              <a:lnSpc>
                <a:spcPct val="115000"/>
              </a:lnSpc>
              <a:spcBef>
                <a:spcPts val="0"/>
              </a:spcBef>
              <a:spcAft>
                <a:spcPts val="0"/>
              </a:spcAft>
              <a:buClr>
                <a:schemeClr val="dk1"/>
              </a:buClr>
              <a:buSzPts val="900"/>
              <a:buFont typeface="Raleway"/>
              <a:buChar char="➢"/>
            </a:pPr>
            <a:r>
              <a:rPr lang="ko" sz="900">
                <a:solidFill>
                  <a:schemeClr val="dk1"/>
                </a:solidFill>
                <a:latin typeface="Lato"/>
                <a:ea typeface="Lato"/>
                <a:cs typeface="Lato"/>
                <a:sym typeface="Lato"/>
              </a:rPr>
              <a:t>특이점이 있는 지갑을 분류하고 </a:t>
            </a:r>
            <a:r>
              <a:rPr b="1" lang="ko" sz="900" u="sng">
                <a:solidFill>
                  <a:srgbClr val="FF0000"/>
                </a:solidFill>
                <a:latin typeface="Lato"/>
                <a:ea typeface="Lato"/>
                <a:cs typeface="Lato"/>
                <a:sym typeface="Lato"/>
              </a:rPr>
              <a:t>Labeling</a:t>
            </a:r>
            <a:r>
              <a:rPr b="1" lang="ko" sz="900" u="sng">
                <a:solidFill>
                  <a:schemeClr val="dk1"/>
                </a:solidFill>
                <a:latin typeface="Lato"/>
                <a:ea typeface="Lato"/>
                <a:cs typeface="Lato"/>
                <a:sym typeface="Lato"/>
              </a:rPr>
              <a:t> </a:t>
            </a:r>
            <a:r>
              <a:rPr lang="ko" sz="900">
                <a:solidFill>
                  <a:schemeClr val="dk1"/>
                </a:solidFill>
                <a:latin typeface="Lato"/>
                <a:ea typeface="Lato"/>
                <a:cs typeface="Lato"/>
                <a:sym typeface="Lato"/>
              </a:rPr>
              <a:t>과정을 거쳐 해당 Node를 분석하고 지갑의 주체를 밝힌다. </a:t>
            </a:r>
            <a:endParaRPr b="1" sz="900">
              <a:solidFill>
                <a:schemeClr val="dk1"/>
              </a:solidFill>
              <a:latin typeface="Lato"/>
              <a:ea typeface="Lato"/>
              <a:cs typeface="Lato"/>
              <a:sym typeface="Lato"/>
            </a:endParaRPr>
          </a:p>
          <a:p>
            <a:pPr indent="-285750" lvl="0" marL="457200" rtl="0" algn="l">
              <a:lnSpc>
                <a:spcPct val="115000"/>
              </a:lnSpc>
              <a:spcBef>
                <a:spcPts val="0"/>
              </a:spcBef>
              <a:spcAft>
                <a:spcPts val="0"/>
              </a:spcAft>
              <a:buClr>
                <a:schemeClr val="dk1"/>
              </a:buClr>
              <a:buSzPts val="900"/>
              <a:buFont typeface="Raleway"/>
              <a:buChar char="➢"/>
            </a:pPr>
            <a:r>
              <a:rPr lang="ko" sz="900">
                <a:solidFill>
                  <a:schemeClr val="dk1"/>
                </a:solidFill>
                <a:latin typeface="Lato"/>
                <a:ea typeface="Lato"/>
                <a:cs typeface="Lato"/>
                <a:sym typeface="Lato"/>
              </a:rPr>
              <a:t>향후 </a:t>
            </a:r>
            <a:r>
              <a:rPr b="1" lang="ko" sz="900">
                <a:solidFill>
                  <a:schemeClr val="dk1"/>
                </a:solidFill>
                <a:latin typeface="Lato"/>
                <a:ea typeface="Lato"/>
                <a:cs typeface="Lato"/>
                <a:sym typeface="Lato"/>
              </a:rPr>
              <a:t>On-Chain Monitoring System</a:t>
            </a:r>
            <a:r>
              <a:rPr lang="ko" sz="900">
                <a:solidFill>
                  <a:schemeClr val="dk1"/>
                </a:solidFill>
                <a:latin typeface="Lato"/>
                <a:ea typeface="Lato"/>
                <a:cs typeface="Lato"/>
                <a:sym typeface="Lato"/>
              </a:rPr>
              <a:t> 개발에 </a:t>
            </a:r>
            <a:r>
              <a:rPr b="1" lang="ko" sz="900" u="sng">
                <a:solidFill>
                  <a:srgbClr val="FF0000"/>
                </a:solidFill>
                <a:latin typeface="Lato"/>
                <a:ea typeface="Lato"/>
                <a:cs typeface="Lato"/>
                <a:sym typeface="Lato"/>
              </a:rPr>
              <a:t>이론적 근거</a:t>
            </a:r>
            <a:r>
              <a:rPr lang="ko" sz="900">
                <a:solidFill>
                  <a:schemeClr val="dk1"/>
                </a:solidFill>
                <a:latin typeface="Lato"/>
                <a:ea typeface="Lato"/>
                <a:cs typeface="Lato"/>
                <a:sym typeface="Lato"/>
              </a:rPr>
              <a:t>를 제공하고자 함</a:t>
            </a:r>
            <a:endParaRPr sz="900">
              <a:solidFill>
                <a:schemeClr val="dk1"/>
              </a:solidFill>
              <a:latin typeface="Lato"/>
              <a:ea typeface="Lato"/>
              <a:cs typeface="Lato"/>
              <a:sym typeface="Lato"/>
            </a:endParaRPr>
          </a:p>
          <a:p>
            <a:pPr indent="-285750" lvl="0" marL="457200" rtl="0" algn="l">
              <a:lnSpc>
                <a:spcPct val="115000"/>
              </a:lnSpc>
              <a:spcBef>
                <a:spcPts val="0"/>
              </a:spcBef>
              <a:spcAft>
                <a:spcPts val="0"/>
              </a:spcAft>
              <a:buClr>
                <a:schemeClr val="dk1"/>
              </a:buClr>
              <a:buSzPts val="900"/>
              <a:buFont typeface="Lato"/>
              <a:buChar char="➢"/>
            </a:pPr>
            <a:r>
              <a:rPr lang="ko" sz="900">
                <a:solidFill>
                  <a:schemeClr val="dk1"/>
                </a:solidFill>
                <a:latin typeface="Lato"/>
                <a:ea typeface="Lato"/>
                <a:cs typeface="Lato"/>
                <a:sym typeface="Lato"/>
              </a:rPr>
              <a:t>나아가 향후 있을 가상자산 이용자 보호법 2단계 입법에서 공시의 근거가 되는 연구 결과를 도출하고 함</a:t>
            </a:r>
            <a:endParaRPr sz="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3eba9dc62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f3eba9dc62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가상자산 거래 유형에 대해서 말씀드리겠습니다.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가상자산을 거래하기 위해서는 크게 바이낸스나 업비트 같은 중앙화된 거래소에 현금이나 코인을 직접 보내서 거래소 내에서 다른 이용자들과 </a:t>
            </a:r>
            <a:endParaRPr/>
          </a:p>
          <a:p>
            <a:pPr indent="0" lvl="0" marL="0" rtl="0" algn="l">
              <a:spcBef>
                <a:spcPts val="0"/>
              </a:spcBef>
              <a:spcAft>
                <a:spcPts val="0"/>
              </a:spcAft>
              <a:buNone/>
            </a:pPr>
            <a:r>
              <a:rPr lang="ko"/>
              <a:t>스시 스왑 등의 탈중앙화 거래소를 이용하거나 이용자 스스로 지갑을 생성하고 거기에 코인을 받아서 다른 지갑으로 직접 보내는 세가지의 경우가 있을 수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중앙화 된 거래소를 이용할 경우 거래소에서 지갑에 코인을 입금, 출금하는 경우에만 블록체인에 기록이 되고</a:t>
            </a:r>
            <a:endParaRPr/>
          </a:p>
          <a:p>
            <a:pPr indent="0" lvl="0" marL="0" rtl="0" algn="l">
              <a:spcBef>
                <a:spcPts val="0"/>
              </a:spcBef>
              <a:spcAft>
                <a:spcPts val="0"/>
              </a:spcAft>
              <a:buNone/>
            </a:pPr>
            <a:r>
              <a:rPr lang="ko"/>
              <a:t>거래소 내부의 거래의 경우 온체인상에 기록되지 않습니다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탈중앙화 거래소나 개인간 직접 거래의 경우 블록체인에 모든 거래가 기록이 됩니다.</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379be4b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379be4b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온체인 거래에 대해 다시 한 번 살펴보겠습니다.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장희수 교수님 강의에서 많이 보신 예를 들어보도록 하겠습니다.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앨리스와 밥이 블록체인을 이용하여 거래를 하려고 한다면 거래가 블록체인상에 기록이 되고 이는 체인상 다른 노드등에 전송이 되고</a:t>
            </a:r>
            <a:endParaRPr/>
          </a:p>
          <a:p>
            <a:pPr indent="0" lvl="0" marL="0" rtl="0" algn="l">
              <a:spcBef>
                <a:spcPts val="0"/>
              </a:spcBef>
              <a:spcAft>
                <a:spcPts val="0"/>
              </a:spcAft>
              <a:buNone/>
            </a:pPr>
            <a:r>
              <a:rPr lang="ko"/>
              <a:t>다른 노드들이 이를 검증하게 되면 블록체인상에 기록이 되고 거래가 완료되게 되는 것입니다.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이렇게 거래에 블록체인을 활용하게 되다면 거래는 검증 가능하고 블록체인상에 기록이 되게 됩니다.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2530aff0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2530aff0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u="sng">
                <a:solidFill>
                  <a:schemeClr val="hlink"/>
                </a:solidFill>
                <a:hlinkClick r:id="rId2"/>
              </a:rPr>
              <a:t>https://xangle.io/insight/research/6335402df7df48867f20e60d</a:t>
            </a:r>
            <a:r>
              <a:rPr lang="ko"/>
              <a:t>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이더리움의 경우 왼쪽에서 보시는 형태로 트랜잭션이 기록 되고 오른쪽에 보시는 이더스캔 사이트에서 해당 거래들이 추적 가능하게 됩니다. 코인 별로 이러한 추적 사이트 들이 다양히 있고 저희는 추적에 이를 활용했습니다.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ff89218f1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ff89218f1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90000"/>
              </a:lnSpc>
              <a:spcBef>
                <a:spcPts val="0"/>
              </a:spcBef>
              <a:spcAft>
                <a:spcPts val="0"/>
              </a:spcAft>
              <a:buClr>
                <a:schemeClr val="dk1"/>
              </a:buClr>
              <a:buSzPts val="1100"/>
              <a:buFont typeface="Lato"/>
              <a:buChar char="➢"/>
            </a:pPr>
            <a:r>
              <a:rPr b="1" lang="ko">
                <a:solidFill>
                  <a:schemeClr val="dk1"/>
                </a:solidFill>
                <a:latin typeface="Lato"/>
                <a:ea typeface="Lato"/>
                <a:cs typeface="Lato"/>
                <a:sym typeface="Lato"/>
              </a:rPr>
              <a:t>블록체인에서 거래 데이터를 기록하는 방식은 </a:t>
            </a:r>
            <a:r>
              <a:rPr b="1" lang="ko">
                <a:solidFill>
                  <a:schemeClr val="dk1"/>
                </a:solidFill>
                <a:latin typeface="Lato"/>
                <a:ea typeface="Lato"/>
                <a:cs typeface="Lato"/>
                <a:sym typeface="Lato"/>
              </a:rPr>
              <a:t>온체인(on-chain)과 오프체인(off-chain)</a:t>
            </a:r>
            <a:r>
              <a:rPr b="1" lang="ko">
                <a:solidFill>
                  <a:schemeClr val="dk1"/>
                </a:solidFill>
                <a:latin typeface="Lato"/>
                <a:ea typeface="Lato"/>
                <a:cs typeface="Lato"/>
                <a:sym typeface="Lato"/>
              </a:rPr>
              <a:t>으로 구분</a:t>
            </a:r>
            <a:endParaRPr b="1">
              <a:solidFill>
                <a:schemeClr val="dk1"/>
              </a:solidFill>
              <a:latin typeface="Lato"/>
              <a:ea typeface="Lato"/>
              <a:cs typeface="Lato"/>
              <a:sym typeface="Lato"/>
            </a:endParaRPr>
          </a:p>
          <a:p>
            <a:pPr indent="-298450" lvl="0" marL="457200" rtl="0" algn="l">
              <a:lnSpc>
                <a:spcPct val="190000"/>
              </a:lnSpc>
              <a:spcBef>
                <a:spcPts val="0"/>
              </a:spcBef>
              <a:spcAft>
                <a:spcPts val="0"/>
              </a:spcAft>
              <a:buClr>
                <a:schemeClr val="dk1"/>
              </a:buClr>
              <a:buSzPts val="1100"/>
              <a:buFont typeface="Lato"/>
              <a:buChar char="➢"/>
            </a:pPr>
            <a:r>
              <a:rPr b="1" lang="ko">
                <a:solidFill>
                  <a:schemeClr val="dk1"/>
                </a:solidFill>
                <a:latin typeface="Lato"/>
                <a:ea typeface="Lato"/>
                <a:cs typeface="Lato"/>
                <a:sym typeface="Lato"/>
              </a:rPr>
              <a:t>온체인이란 모든 거래 내역을 블록체인 위(on)에 기록하는 방식</a:t>
            </a:r>
            <a:endParaRPr b="1">
              <a:solidFill>
                <a:schemeClr val="dk1"/>
              </a:solidFill>
              <a:latin typeface="Lato"/>
              <a:ea typeface="Lato"/>
              <a:cs typeface="Lato"/>
              <a:sym typeface="Lato"/>
            </a:endParaRPr>
          </a:p>
          <a:p>
            <a:pPr indent="-298450" lvl="1" marL="914400" rtl="0" algn="l">
              <a:lnSpc>
                <a:spcPct val="190000"/>
              </a:lnSpc>
              <a:spcBef>
                <a:spcPts val="0"/>
              </a:spcBef>
              <a:spcAft>
                <a:spcPts val="0"/>
              </a:spcAft>
              <a:buClr>
                <a:schemeClr val="dk1"/>
              </a:buClr>
              <a:buSzPts val="1100"/>
              <a:buFont typeface="Lato"/>
              <a:buChar char="○"/>
            </a:pPr>
            <a:r>
              <a:rPr b="1" lang="ko">
                <a:solidFill>
                  <a:schemeClr val="dk1"/>
                </a:solidFill>
                <a:latin typeface="Lato"/>
                <a:ea typeface="Lato"/>
                <a:cs typeface="Lato"/>
                <a:sym typeface="Lato"/>
              </a:rPr>
              <a:t>비트코인이나 이더리움 등 자체적인 메인 네트워크(메인넷)에서 발생한 모든 거래 내역을 해당 네트워크(블록체인)에 기록</a:t>
            </a:r>
            <a:endParaRPr b="1">
              <a:solidFill>
                <a:schemeClr val="dk1"/>
              </a:solidFill>
              <a:latin typeface="Lato"/>
              <a:ea typeface="Lato"/>
              <a:cs typeface="Lato"/>
              <a:sym typeface="Lato"/>
            </a:endParaRPr>
          </a:p>
          <a:p>
            <a:pPr indent="-298450" lvl="1" marL="914400" rtl="0" algn="l">
              <a:lnSpc>
                <a:spcPct val="190000"/>
              </a:lnSpc>
              <a:spcBef>
                <a:spcPts val="0"/>
              </a:spcBef>
              <a:spcAft>
                <a:spcPts val="0"/>
              </a:spcAft>
              <a:buClr>
                <a:schemeClr val="dk1"/>
              </a:buClr>
              <a:buSzPts val="1100"/>
              <a:buFont typeface="Lato"/>
              <a:buChar char="○"/>
            </a:pPr>
            <a:r>
              <a:rPr b="1" lang="ko">
                <a:solidFill>
                  <a:schemeClr val="dk1"/>
                </a:solidFill>
                <a:latin typeface="Lato"/>
                <a:ea typeface="Lato"/>
                <a:cs typeface="Lato"/>
                <a:sym typeface="Lato"/>
              </a:rPr>
              <a:t>온체인상에 기록된 데이터 = 온체인 데이터</a:t>
            </a:r>
            <a:endParaRPr b="1">
              <a:solidFill>
                <a:schemeClr val="dk1"/>
              </a:solidFill>
              <a:latin typeface="Lato"/>
              <a:ea typeface="Lato"/>
              <a:cs typeface="Lato"/>
              <a:sym typeface="Lato"/>
            </a:endParaRPr>
          </a:p>
          <a:p>
            <a:pPr indent="-298450" lvl="0" marL="457200" rtl="0" algn="l">
              <a:lnSpc>
                <a:spcPct val="190000"/>
              </a:lnSpc>
              <a:spcBef>
                <a:spcPts val="0"/>
              </a:spcBef>
              <a:spcAft>
                <a:spcPts val="0"/>
              </a:spcAft>
              <a:buClr>
                <a:schemeClr val="dk1"/>
              </a:buClr>
              <a:buSzPts val="1100"/>
              <a:buFont typeface="Lato"/>
              <a:buChar char="➢"/>
            </a:pPr>
            <a:r>
              <a:rPr b="1" lang="ko">
                <a:solidFill>
                  <a:schemeClr val="dk1"/>
                </a:solidFill>
                <a:latin typeface="Lato"/>
                <a:ea typeface="Lato"/>
                <a:cs typeface="Lato"/>
                <a:sym typeface="Lato"/>
              </a:rPr>
              <a:t>오프체인은 외부에서 데이터를 처리(실행)하고 결과만 온체인에 기록하는 방식</a:t>
            </a:r>
            <a:endParaRPr b="1">
              <a:solidFill>
                <a:schemeClr val="dk1"/>
              </a:solidFill>
              <a:latin typeface="Lato"/>
              <a:ea typeface="Lato"/>
              <a:cs typeface="Lato"/>
              <a:sym typeface="Lato"/>
            </a:endParaRPr>
          </a:p>
          <a:p>
            <a:pPr indent="-298450" lvl="1" marL="914400" rtl="0" algn="l">
              <a:lnSpc>
                <a:spcPct val="190000"/>
              </a:lnSpc>
              <a:spcBef>
                <a:spcPts val="0"/>
              </a:spcBef>
              <a:spcAft>
                <a:spcPts val="0"/>
              </a:spcAft>
              <a:buClr>
                <a:schemeClr val="dk1"/>
              </a:buClr>
              <a:buSzPts val="1100"/>
              <a:buFont typeface="Lato"/>
              <a:buChar char="○"/>
            </a:pPr>
            <a:r>
              <a:rPr b="1" lang="ko">
                <a:solidFill>
                  <a:schemeClr val="dk1"/>
                </a:solidFill>
                <a:latin typeface="Lato"/>
                <a:ea typeface="Lato"/>
                <a:cs typeface="Lato"/>
                <a:sym typeface="Lato"/>
              </a:rPr>
              <a:t>중앙화 거래소(Centralized Exchange)에서 관리하는 거래 기록 </a:t>
            </a:r>
            <a:endParaRPr b="1">
              <a:solidFill>
                <a:schemeClr val="dk1"/>
              </a:solidFill>
              <a:latin typeface="Lato"/>
              <a:ea typeface="Lato"/>
              <a:cs typeface="Lato"/>
              <a:sym typeface="Lato"/>
            </a:endParaRPr>
          </a:p>
          <a:p>
            <a:pPr indent="0" lvl="0" marL="0" rtl="0" algn="l">
              <a:spcBef>
                <a:spcPts val="1200"/>
              </a:spcBef>
              <a:spcAft>
                <a:spcPts val="0"/>
              </a:spcAft>
              <a:buNone/>
            </a:pPr>
            <a:r>
              <a:t/>
            </a:r>
            <a:endParaRPr b="1">
              <a:solidFill>
                <a:schemeClr val="dk1"/>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3eba9dc62_4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3eba9dc62_4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00"/>
              <a:t>이제 본격적으로 저희 프로젝트에 들어와서 코인들을 추적해 보겠습니다</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우선 내부자 거래등 이상거래는 특정한 이벤트가 있는 경우에 발생하는 경우가 많기 때문에</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코인들 중에서 이상거래가 많이 일어난다고 의심대는 코인을 선정하고</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이상거래가 일어날만한 이벤트를 선정하였습니다.</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그리하여</a:t>
            </a:r>
            <a:endParaRPr sz="1000"/>
          </a:p>
          <a:p>
            <a:pPr indent="-292100" lvl="0" marL="457200" rtl="0" algn="l">
              <a:spcBef>
                <a:spcPts val="0"/>
              </a:spcBef>
              <a:spcAft>
                <a:spcPts val="0"/>
              </a:spcAft>
              <a:buClr>
                <a:srgbClr val="0E0E0E"/>
              </a:buClr>
              <a:buSzPts val="1000"/>
              <a:buFont typeface="Lato"/>
              <a:buChar char="●"/>
            </a:pPr>
            <a:r>
              <a:rPr b="1" lang="ko" sz="1000">
                <a:solidFill>
                  <a:srgbClr val="0E0E0E"/>
                </a:solidFill>
                <a:latin typeface="Lato"/>
                <a:ea typeface="Lato"/>
                <a:cs typeface="Lato"/>
                <a:sym typeface="Lato"/>
              </a:rPr>
              <a:t>신규상장 &amp; 재상장</a:t>
            </a:r>
            <a:endParaRPr b="1" sz="1000">
              <a:solidFill>
                <a:srgbClr val="0E0E0E"/>
              </a:solidFill>
              <a:latin typeface="Lato"/>
              <a:ea typeface="Lato"/>
              <a:cs typeface="Lato"/>
              <a:sym typeface="Lato"/>
            </a:endParaRPr>
          </a:p>
          <a:p>
            <a:pPr indent="-292100" lvl="0" marL="457200" rtl="0" algn="l">
              <a:spcBef>
                <a:spcPts val="0"/>
              </a:spcBef>
              <a:spcAft>
                <a:spcPts val="0"/>
              </a:spcAft>
              <a:buClr>
                <a:srgbClr val="0E0E0E"/>
              </a:buClr>
              <a:buSzPts val="1000"/>
              <a:buFont typeface="Lato"/>
              <a:buChar char="●"/>
            </a:pPr>
            <a:r>
              <a:rPr b="1" lang="ko" sz="1000">
                <a:solidFill>
                  <a:srgbClr val="0E0E0E"/>
                </a:solidFill>
                <a:latin typeface="Lato"/>
                <a:ea typeface="Lato"/>
                <a:cs typeface="Lato"/>
                <a:sym typeface="Lato"/>
              </a:rPr>
              <a:t>상장 폐지</a:t>
            </a:r>
            <a:endParaRPr b="1" sz="1000">
              <a:solidFill>
                <a:srgbClr val="0E0E0E"/>
              </a:solidFill>
              <a:latin typeface="Lato"/>
              <a:ea typeface="Lato"/>
              <a:cs typeface="Lato"/>
              <a:sym typeface="Lato"/>
            </a:endParaRPr>
          </a:p>
          <a:p>
            <a:pPr indent="-292100" lvl="0" marL="457200" rtl="0" algn="l">
              <a:spcBef>
                <a:spcPts val="0"/>
              </a:spcBef>
              <a:spcAft>
                <a:spcPts val="0"/>
              </a:spcAft>
              <a:buClr>
                <a:srgbClr val="0E0E0E"/>
              </a:buClr>
              <a:buSzPts val="1000"/>
              <a:buFont typeface="Lato"/>
              <a:buChar char="●"/>
            </a:pPr>
            <a:r>
              <a:rPr b="1" lang="ko" sz="1000">
                <a:solidFill>
                  <a:srgbClr val="0E0E0E"/>
                </a:solidFill>
                <a:latin typeface="Lato"/>
                <a:ea typeface="Lato"/>
                <a:cs typeface="Lato"/>
                <a:sym typeface="Lato"/>
              </a:rPr>
              <a:t>락업 해제</a:t>
            </a:r>
            <a:endParaRPr b="1" sz="1000">
              <a:solidFill>
                <a:srgbClr val="0E0E0E"/>
              </a:solidFill>
              <a:latin typeface="Lato"/>
              <a:ea typeface="Lato"/>
              <a:cs typeface="Lato"/>
              <a:sym typeface="Lato"/>
            </a:endParaRPr>
          </a:p>
          <a:p>
            <a:pPr indent="-292100" lvl="0" marL="457200" rtl="0" algn="l">
              <a:spcBef>
                <a:spcPts val="0"/>
              </a:spcBef>
              <a:spcAft>
                <a:spcPts val="0"/>
              </a:spcAft>
              <a:buClr>
                <a:srgbClr val="0E0E0E"/>
              </a:buClr>
              <a:buSzPts val="1000"/>
              <a:buFont typeface="Lato"/>
              <a:buChar char="●"/>
            </a:pPr>
            <a:r>
              <a:rPr b="1" lang="ko" sz="1000">
                <a:solidFill>
                  <a:srgbClr val="0E0E0E"/>
                </a:solidFill>
                <a:latin typeface="Lato"/>
                <a:ea typeface="Lato"/>
                <a:cs typeface="Lato"/>
                <a:sym typeface="Lato"/>
              </a:rPr>
              <a:t>토큰 소각</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3eba9dc62_4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3eba9dc62_4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데이터 전처리에 관해 말씀 드리겠습니다.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우선 공식 홈페이지, 트위터, 미디엄 등 코인 출시 이후 발생된 주요 이벤트들을 정리하였습니ㅏㄷ.</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3eba9dc62_4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3eba9dc62_4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그리고 이에 관해 파이썬에서 코딩을 하여 비트쿼리 라는 사이트등을 활용하여 거래 내역들을 추출하고, 관련 수치들을 추출하였습니다.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f3eba9dc62_4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f3eba9dc62_4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이러한 과정을 통하여 의심이 되는 지갑들에 라벨링을 실시하였습니다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3eba9dc62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f3eba9dc62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이렇게 데이터들을 축적하였는습니다. 서두에서 장희수 교수님께서 말씀해 주셨지만</a:t>
            </a:r>
            <a:endParaRPr/>
          </a:p>
          <a:p>
            <a:pPr indent="0" lvl="0" marL="0" rtl="0" algn="l">
              <a:spcBef>
                <a:spcPts val="0"/>
              </a:spcBef>
              <a:spcAft>
                <a:spcPts val="0"/>
              </a:spcAft>
              <a:buNone/>
            </a:pPr>
            <a:r>
              <a:rPr lang="ko"/>
              <a:t>데이터가 깔끔하지 못하여 힘들었습니다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EDA한 데이터가 방대하여 어떻게 보여드릴까 고민을 하다가</a:t>
            </a:r>
            <a:endParaRPr/>
          </a:p>
          <a:p>
            <a:pPr indent="0" lvl="0" marL="0" rtl="0" algn="l">
              <a:spcBef>
                <a:spcPts val="0"/>
              </a:spcBef>
              <a:spcAft>
                <a:spcPts val="0"/>
              </a:spcAft>
              <a:buNone/>
            </a:pPr>
            <a:r>
              <a:rPr lang="ko"/>
              <a:t>코인을 하나 선정하여 이를 추적하고 분석한 과정을 보여드리는 게 좋을 거 같다는 생각이 들었고</a:t>
            </a:r>
            <a:endParaRPr/>
          </a:p>
          <a:p>
            <a:pPr indent="0" lvl="0" marL="0" rtl="0" algn="l">
              <a:spcBef>
                <a:spcPts val="0"/>
              </a:spcBef>
              <a:spcAft>
                <a:spcPts val="0"/>
              </a:spcAft>
              <a:buNone/>
            </a:pPr>
            <a:r>
              <a:rPr lang="ko"/>
              <a:t>데이터 크기, 관련 이벤트 등을 고려하여 위믹스 코인을 선정하게 되었습니다.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위믹스 코인은 소위 말하는 김치 코인으로 유명하고 유명 정치인이 관련 사건에 연루되어서 유명세를 치룬 코인입니다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e9958daa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e9958daa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안녕하세요. 디애셋 발표를 맡은 윤형식입니다.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지난 중간 발표 끝나고 많은 분들이 저희 캡스톤 프로젝트가 어렵다는 말씀들을 하셔서</a:t>
            </a:r>
            <a:endParaRPr/>
          </a:p>
          <a:p>
            <a:pPr indent="0" lvl="0" marL="0" rtl="0" algn="l">
              <a:spcBef>
                <a:spcPts val="0"/>
              </a:spcBef>
              <a:spcAft>
                <a:spcPts val="0"/>
              </a:spcAft>
              <a:buNone/>
            </a:pPr>
            <a:r>
              <a:rPr lang="ko"/>
              <a:t>모두에 다시 한 번 프로젝트에 대해 간략히 설명 드리고 발표를 시작하도록 하겠습니다.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최근 AI 붐 등으로 미국 증시 등 자산시장이 활황에 접어 들면서 최근 비트코인이 처음으로 한화 1억원으로 거래 됨으로써</a:t>
            </a:r>
            <a:endParaRPr/>
          </a:p>
          <a:p>
            <a:pPr indent="0" lvl="0" marL="0" rtl="0" algn="l">
              <a:spcBef>
                <a:spcPts val="0"/>
              </a:spcBef>
              <a:spcAft>
                <a:spcPts val="0"/>
              </a:spcAft>
              <a:buNone/>
            </a:pPr>
            <a:r>
              <a:rPr lang="ko"/>
              <a:t>가상자산 역시 호황기에 접어 들었습니다.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2008년 사카모토 나토시에 의해 비트코인이 세상에 나온 이후 근 20년 동안 부침을 겪었으나</a:t>
            </a:r>
            <a:endParaRPr/>
          </a:p>
          <a:p>
            <a:pPr indent="0" lvl="0" marL="0" rtl="0" algn="l">
              <a:spcBef>
                <a:spcPts val="0"/>
              </a:spcBef>
              <a:spcAft>
                <a:spcPts val="0"/>
              </a:spcAft>
              <a:buNone/>
            </a:pPr>
            <a:r>
              <a:rPr lang="ko"/>
              <a:t>최근 현물 ETF에 편입되고 여전히 활발히 거래가 이뤄지는 등 가상자산은 자산 시장에서 확고히 자리를 잡았습니다.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이렇게 시장 규모가 커진 만큼 부작용도 발생하여 내부자 거래, 통정 매매, 사기적 부정거래 등 불공정 행위 등이 발생하고 있습니다.</a:t>
            </a:r>
            <a:endParaRPr/>
          </a:p>
          <a:p>
            <a:pPr indent="0" lvl="0" marL="0" rtl="0" algn="l">
              <a:spcBef>
                <a:spcPts val="0"/>
              </a:spcBef>
              <a:spcAft>
                <a:spcPts val="0"/>
              </a:spcAft>
              <a:buNone/>
            </a:pPr>
            <a:r>
              <a:rPr lang="ko"/>
              <a:t>기존의 자산 시장에서는 이를 막기 위하여 주요 정보의 공시, 불공정 행위 규제, 이를 어길 경우 형사처벌까지 할 수 있는 제도 등이 존재하지만 가상자산 시장에서는 그렇지 아니합니다.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이에 디애셋는 위와 같은 불공정행위를 추적하는 시스템을 개발하고 후술할 가상자산의 제도적 규제를 위한 입법 지원을 하려고 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이러한 프로젝트를 진행하기 위해서는 학문적 근거, 논리적 근거가 필요합니다. 그리하여 가상자산 추적 시스템을 갖추기 위해서 이상 거래를 탐지하고 이에 대한 통계적 분석을 통하여 이상거래 등을 탐지하는 논리적 근거를 마련하고 나아가 이러한 연구 결과를 토대로 이상거래에 대한 규제를 하기 위한 주요 정보에 대한 사전 공시 제도등을 만들려고 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다시말해 저희 캡스톤 프로젝트에서는 디애셋, 장희수 교수님, 한서희 변호사님, 그리고 저희 훈련생들이 이상 거래를 추적하고 이를 통계적으로 분석하여 이상거래에 대한 패턴 등을 찾고자 합니다.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3d7f5e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3d7f5e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전체기간을 보여드리면 좋지만 현실적 제한 때문에 단기간에 많은 이벤트가 일어난 기간을 선정하였습니다.</a:t>
            </a:r>
            <a:endParaRPr/>
          </a:p>
          <a:p>
            <a:pPr indent="0" lvl="0" marL="0" rtl="0" algn="l">
              <a:spcBef>
                <a:spcPts val="0"/>
              </a:spcBef>
              <a:spcAft>
                <a:spcPts val="0"/>
              </a:spcAft>
              <a:buNone/>
            </a:pPr>
            <a:r>
              <a:rPr lang="ko"/>
              <a:t>그리하여</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유의종목 지정은 국내에서만.. </a:t>
            </a:r>
            <a:endParaRPr/>
          </a:p>
          <a:p>
            <a:pPr indent="0" lvl="0" marL="0" rtl="0" algn="l">
              <a:spcBef>
                <a:spcPts val="0"/>
              </a:spcBef>
              <a:spcAft>
                <a:spcPts val="0"/>
              </a:spcAft>
              <a:buNone/>
            </a:pPr>
            <a:r>
              <a:rPr lang="ko" u="sng">
                <a:solidFill>
                  <a:schemeClr val="hlink"/>
                </a:solidFill>
                <a:hlinkClick r:id="rId2"/>
              </a:rPr>
              <a:t>GATEIO_WEMIXUSDT_D.xlsx</a:t>
            </a:r>
            <a:r>
              <a:rPr lang="ko"/>
              <a:t> </a:t>
            </a:r>
            <a:endParaRPr/>
          </a:p>
          <a:p>
            <a:pPr indent="0" lvl="0" marL="0" rtl="0" algn="l">
              <a:spcBef>
                <a:spcPts val="0"/>
              </a:spcBef>
              <a:spcAft>
                <a:spcPts val="0"/>
              </a:spcAft>
              <a:buNone/>
            </a:pPr>
            <a:r>
              <a:rPr lang="ko"/>
              <a:t>코빗, 빗썸 - 2023년 12월 </a:t>
            </a:r>
            <a:endParaRPr/>
          </a:p>
          <a:p>
            <a:pPr indent="0" lvl="0" marL="0" rtl="0" algn="l">
              <a:spcBef>
                <a:spcPts val="0"/>
              </a:spcBef>
              <a:spcAft>
                <a:spcPts val="0"/>
              </a:spcAft>
              <a:buNone/>
            </a:pPr>
            <a:r>
              <a:rPr lang="ko"/>
              <a:t>코인원 2023년 2월 16일 재상장 </a:t>
            </a:r>
            <a:endParaRPr/>
          </a:p>
          <a:p>
            <a:pPr indent="0" lvl="0" marL="0" rtl="0" algn="l">
              <a:spcBef>
                <a:spcPts val="0"/>
              </a:spcBef>
              <a:spcAft>
                <a:spcPts val="0"/>
              </a:spcAft>
              <a:buNone/>
            </a:pPr>
            <a:r>
              <a:rPr lang="ko"/>
              <a:t>“원화 마켓 재상장 시점에 </a:t>
            </a:r>
            <a:endParaRPr/>
          </a:p>
          <a:p>
            <a:pPr indent="0" lvl="0" marL="0" rtl="0" algn="l">
              <a:spcBef>
                <a:spcPts val="0"/>
              </a:spcBef>
              <a:spcAft>
                <a:spcPts val="0"/>
              </a:spcAft>
              <a:buNone/>
            </a:pPr>
            <a:r>
              <a:rPr lang="ko"/>
              <a:t>가격데이터 그래프 추가  </a:t>
            </a:r>
            <a:endParaRPr/>
          </a:p>
          <a:p>
            <a:pPr indent="0" lvl="0" marL="0" rtl="0" algn="l">
              <a:spcBef>
                <a:spcPts val="0"/>
              </a:spcBef>
              <a:spcAft>
                <a:spcPts val="0"/>
              </a:spcAft>
              <a:buNone/>
            </a:pPr>
            <a:r>
              <a:rPr lang="ko"/>
              <a:t>‘폐지 ~ 재상장 구간 온체인 조사’ </a:t>
            </a:r>
            <a:endParaRPr/>
          </a:p>
          <a:p>
            <a:pPr indent="0" lvl="0" marL="0" rtl="0" algn="l">
              <a:spcBef>
                <a:spcPts val="0"/>
              </a:spcBef>
              <a:spcAft>
                <a:spcPts val="0"/>
              </a:spcAft>
              <a:buNone/>
            </a:pPr>
            <a:r>
              <a:rPr lang="ko"/>
              <a:t>2022.11.24 강제로 유의종목 지정(DAXA)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3d7f5f4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3d7f5f4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이것은 해당기간의 가격변동표입니다.</a:t>
            </a:r>
            <a:endParaRPr/>
          </a:p>
          <a:p>
            <a:pPr indent="0" lvl="0" marL="0" rtl="0" algn="l">
              <a:spcBef>
                <a:spcPts val="0"/>
              </a:spcBef>
              <a:spcAft>
                <a:spcPts val="0"/>
              </a:spcAft>
              <a:buNone/>
            </a:pPr>
            <a:r>
              <a:rPr lang="ko"/>
              <a:t>빨간 줄이 이벤트가 발생한 날이고 이 날의 가격 변동을 보실 수 있습니다.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2a778095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f2a778095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595959"/>
              </a:buClr>
              <a:buSzPts val="1100"/>
              <a:buFont typeface="Lato"/>
              <a:buAutoNum type="arabicPeriod"/>
            </a:pPr>
            <a:r>
              <a:rPr b="1" lang="ko" u="sng">
                <a:solidFill>
                  <a:srgbClr val="FF0000"/>
                </a:solidFill>
                <a:latin typeface="Lato"/>
                <a:ea typeface="Lato"/>
                <a:cs typeface="Lato"/>
                <a:sym typeface="Lato"/>
              </a:rPr>
              <a:t>상장폐지 발표 이전의 토큰 이동</a:t>
            </a:r>
            <a:r>
              <a:rPr b="1" lang="ko">
                <a:solidFill>
                  <a:srgbClr val="595959"/>
                </a:solidFill>
                <a:latin typeface="Lato"/>
                <a:ea typeface="Lato"/>
                <a:cs typeface="Lato"/>
                <a:sym typeface="Lato"/>
              </a:rPr>
              <a:t>으로부터 특수관계자 지갑을 추정할 수 있는가? </a:t>
            </a:r>
            <a:endParaRPr b="1">
              <a:solidFill>
                <a:srgbClr val="595959"/>
              </a:solidFill>
              <a:latin typeface="Lato"/>
              <a:ea typeface="Lato"/>
              <a:cs typeface="Lato"/>
              <a:sym typeface="Lato"/>
            </a:endParaRPr>
          </a:p>
          <a:p>
            <a:pPr indent="-298450" lvl="0" marL="457200" rtl="0" algn="l">
              <a:lnSpc>
                <a:spcPct val="150000"/>
              </a:lnSpc>
              <a:spcBef>
                <a:spcPts val="0"/>
              </a:spcBef>
              <a:spcAft>
                <a:spcPts val="0"/>
              </a:spcAft>
              <a:buClr>
                <a:srgbClr val="595959"/>
              </a:buClr>
              <a:buSzPts val="1100"/>
              <a:buFont typeface="Lato"/>
              <a:buAutoNum type="arabicPeriod"/>
            </a:pPr>
            <a:r>
              <a:rPr b="1" lang="ko">
                <a:solidFill>
                  <a:srgbClr val="595959"/>
                </a:solidFill>
                <a:latin typeface="Lato"/>
                <a:ea typeface="Lato"/>
                <a:cs typeface="Lato"/>
                <a:sym typeface="Lato"/>
              </a:rPr>
              <a:t>상장폐지 예정부터 실제 상장폐지까지의 토큰 이동으로부터 특수관계자 지갑을 추정할 수 있는가?</a:t>
            </a:r>
            <a:endParaRPr b="1">
              <a:solidFill>
                <a:srgbClr val="595959"/>
              </a:solidFill>
              <a:latin typeface="Lato"/>
              <a:ea typeface="Lato"/>
              <a:cs typeface="Lato"/>
              <a:sym typeface="Lato"/>
            </a:endParaRPr>
          </a:p>
          <a:p>
            <a:pPr indent="-298450" lvl="0" marL="457200" rtl="0" algn="l">
              <a:lnSpc>
                <a:spcPct val="150000"/>
              </a:lnSpc>
              <a:spcBef>
                <a:spcPts val="0"/>
              </a:spcBef>
              <a:spcAft>
                <a:spcPts val="0"/>
              </a:spcAft>
              <a:buClr>
                <a:srgbClr val="595959"/>
              </a:buClr>
              <a:buSzPts val="1100"/>
              <a:buFont typeface="Lato"/>
              <a:buAutoNum type="arabicPeriod"/>
            </a:pPr>
            <a:r>
              <a:rPr b="1" lang="ko" u="sng">
                <a:solidFill>
                  <a:srgbClr val="FF0000"/>
                </a:solidFill>
                <a:latin typeface="Lato"/>
                <a:ea typeface="Lato"/>
                <a:cs typeface="Lato"/>
                <a:sym typeface="Lato"/>
              </a:rPr>
              <a:t>상장폐지 이후부터 재상장</a:t>
            </a:r>
            <a:r>
              <a:rPr b="1" lang="ko">
                <a:solidFill>
                  <a:srgbClr val="595959"/>
                </a:solidFill>
                <a:latin typeface="Lato"/>
                <a:ea typeface="Lato"/>
                <a:cs typeface="Lato"/>
                <a:sym typeface="Lato"/>
              </a:rPr>
              <a:t>까지의 토큰 이동으로부터 특수관계자 지갑을 추정할 수 있는가?</a:t>
            </a:r>
            <a:endParaRPr b="1">
              <a:solidFill>
                <a:srgbClr val="595959"/>
              </a:solidFill>
              <a:latin typeface="Lato"/>
              <a:ea typeface="Lato"/>
              <a:cs typeface="Lato"/>
              <a:sym typeface="Lato"/>
            </a:endParaRPr>
          </a:p>
          <a:p>
            <a:pPr indent="-298450" lvl="0" marL="457200" rtl="0" algn="l">
              <a:lnSpc>
                <a:spcPct val="150000"/>
              </a:lnSpc>
              <a:spcBef>
                <a:spcPts val="0"/>
              </a:spcBef>
              <a:spcAft>
                <a:spcPts val="0"/>
              </a:spcAft>
              <a:buClr>
                <a:srgbClr val="595959"/>
              </a:buClr>
              <a:buSzPts val="1100"/>
              <a:buFont typeface="Lato"/>
              <a:buAutoNum type="arabicPeriod"/>
            </a:pPr>
            <a:r>
              <a:rPr b="1" lang="ko">
                <a:solidFill>
                  <a:srgbClr val="595959"/>
                </a:solidFill>
                <a:latin typeface="Lato"/>
                <a:ea typeface="Lato"/>
                <a:cs typeface="Lato"/>
                <a:sym typeface="Lato"/>
              </a:rPr>
              <a:t>재상장 이전의 토큰 이동으로부터 특수관계자 지갑을 추정할 수 있는가? </a:t>
            </a:r>
            <a:endParaRPr b="1">
              <a:solidFill>
                <a:srgbClr val="595959"/>
              </a:solidFill>
              <a:latin typeface="Lato"/>
              <a:ea typeface="Lato"/>
              <a:cs typeface="Lato"/>
              <a:sym typeface="Lato"/>
            </a:endParaRPr>
          </a:p>
          <a:p>
            <a:pPr indent="0" lvl="0" marL="0" rtl="0" algn="l">
              <a:lnSpc>
                <a:spcPct val="150000"/>
              </a:lnSpc>
              <a:spcBef>
                <a:spcPts val="0"/>
              </a:spcBef>
              <a:spcAft>
                <a:spcPts val="0"/>
              </a:spcAft>
              <a:buClr>
                <a:schemeClr val="dk1"/>
              </a:buClr>
              <a:buSzPts val="1100"/>
              <a:buFont typeface="Arial"/>
              <a:buNone/>
            </a:pPr>
            <a:r>
              <a:t/>
            </a:r>
            <a:endParaRPr b="1">
              <a:solidFill>
                <a:srgbClr val="595959"/>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9d3fc848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79d3fc848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result part. 방법</a:t>
            </a:r>
            <a:r>
              <a:rPr lang="ko"/>
              <a:t>론 모두 설명하고 한꺼번에 모아서..</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ffdbaae9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7ffdbaae9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분석은 디애셋, 교수님, 변호사님 등 전문가 집단의 경험, 노하우와 함께 최신 해외 논문등을 참고하여 진행하였습니다.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우선 분석에 쓰인 용어부터 설명드리겠습니다.</a:t>
            </a:r>
            <a:endParaRPr/>
          </a:p>
          <a:p>
            <a:pPr indent="0" lvl="0" marL="0" rtl="0" algn="l">
              <a:spcBef>
                <a:spcPts val="0"/>
              </a:spcBef>
              <a:spcAft>
                <a:spcPts val="0"/>
              </a:spcAft>
              <a:buNone/>
            </a:pPr>
            <a:r>
              <a:rPr lang="ko"/>
              <a:t>각 지갑은 노드를 구성하고 노드가 다른 노드와 연결이 많이 되었으면 소위 말하는 엣지가 많으면 디그리 센트럴리티가 높다고 할 수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비트윈 센트럴리티는 매개 중심성으로 얼마나 많은 노드들과 연결이 되어 있으냐를 나타냅니다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클로즈니스 센트럴리티는 근접 중심성으로 해당 노드와 다른 모든 노드들과의 거리를 추산하여 가까운 정도를 나타냅니다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페이지랭크는 잘 아시는 구글의 페이지랭크로 중요한 노드는 다른 중요한 노드와 연결이 되어 있다는 가정하에 중요도를 계산한 값입니다.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f20becbdf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f20becbdf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두번째 용어 설명으로 디그리 중에 인디그리는 해당 노드가 다른 노드와 연결이 되어 있는데 방향성이 있어서 다른 노드가 해당 노드를 가르킨 것이고 아웃디그리는 해당 노드가 다른 노드를 가르킨 경우를 말합니다.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레시프로시티는 동류성 혹은 상호호혜성이라 해석할 수 있으며 각 노드간 서로간 가르키는 경우 높게 나타납니다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어소테티비티는 동질성으로 다른 노드와 연결이 많은 고빈도 노드와 다른 노드와 연결이 적은 저빈도 노드로 구분된다고 보면</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같은 고빈도 끼리 혹은 저빈도 끼리 연결이 되어 있으면 1에 가까워 지고 고빈도 저빈도 노드간 연결이 많은 경우 -1의 값으로 갑니다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트랜지비티는 전이성으로 노드간 삼각형으로 서로간 연결되는 경우가 많을 수록 높은 수치를 나타내며 이를 별도의 수치화 한 것이 클러스터링 코이피션트입니다.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Transitivity, Clustering coefficient : 커뮤니티 구조 분석에 자주 사용됩니다.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f2530aff0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f2530aff0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표 안의 내용: 개별 노드 분석 </a:t>
            </a:r>
            <a:endParaRPr/>
          </a:p>
          <a:p>
            <a:pPr indent="0" lvl="0" marL="0" rtl="0" algn="l">
              <a:spcBef>
                <a:spcPts val="0"/>
              </a:spcBef>
              <a:spcAft>
                <a:spcPts val="0"/>
              </a:spcAft>
              <a:buNone/>
            </a:pPr>
            <a:r>
              <a:rPr lang="ko"/>
              <a:t>Reci, Assor-(동류성), Trans-(전이성) : 전체 네트워크 분석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이건 저희가 지피티를 활용하여 예시를 만들어 보았는데요</a:t>
            </a:r>
            <a:endParaRPr/>
          </a:p>
          <a:p>
            <a:pPr indent="0" lvl="0" marL="0" rtl="0" algn="l">
              <a:spcBef>
                <a:spcPts val="0"/>
              </a:spcBef>
              <a:spcAft>
                <a:spcPts val="0"/>
              </a:spcAft>
              <a:buNone/>
            </a:pPr>
            <a:r>
              <a:rPr lang="ko"/>
              <a:t>A를 보시면 1 B F 3가 A가 가르키으로 아웃 디그리고</a:t>
            </a:r>
            <a:endParaRPr/>
          </a:p>
          <a:p>
            <a:pPr indent="0" lvl="0" marL="0" rtl="0" algn="l">
              <a:spcBef>
                <a:spcPts val="0"/>
              </a:spcBef>
              <a:spcAft>
                <a:spcPts val="0"/>
              </a:spcAft>
              <a:buNone/>
            </a:pPr>
            <a:r>
              <a:rPr lang="ko"/>
              <a:t>A를 D와 C가 가리키므로 인디그리입니다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ADC는 삼각형을 이루므로 트랜지비티의 분자를 이루게 됩니다</a:t>
            </a:r>
            <a:endParaRPr/>
          </a:p>
          <a:p>
            <a:pPr indent="0" lvl="0" marL="0" rtl="0" algn="l">
              <a:spcBef>
                <a:spcPts val="0"/>
              </a:spcBef>
              <a:spcAft>
                <a:spcPts val="0"/>
              </a:spcAft>
              <a:buNone/>
            </a:pPr>
            <a:r>
              <a:rPr lang="ko"/>
              <a:t>여기서는 서로 가리키는 부분이 없어서 레시프로시티는 0으로 나오게 되었습니다.</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f20becbdf1_4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f20becbdf1_4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저희가 주요 이벤트 근처에서 네트워크 시각화를 해 보았습니다.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네트워</a:t>
            </a:r>
            <a:r>
              <a:rPr lang="ko"/>
              <a:t>크 </a:t>
            </a:r>
            <a:r>
              <a:rPr lang="ko"/>
              <a:t>그림</a:t>
            </a:r>
            <a:r>
              <a:rPr lang="ko"/>
              <a:t>을 그린 데이터. amount로 가중치를 부여.</a:t>
            </a:r>
            <a:br>
              <a:rPr lang="ko"/>
            </a:br>
            <a:r>
              <a:rPr lang="ko"/>
              <a:t>기간내에 데이터에서 하루내의 같은 주소끼리의 거래는 합산.(일자별로 묶을 거기 때문에)</a:t>
            </a:r>
            <a:br>
              <a:rPr lang="ko"/>
            </a:br>
            <a:r>
              <a:rPr lang="ko"/>
              <a:t>amount로 정렬 후에 상위 300개의 거래만을 그림. </a:t>
            </a:r>
            <a:br>
              <a:rPr lang="ko"/>
            </a:br>
            <a:r>
              <a:rPr lang="ko"/>
              <a:t>하늘색</a:t>
            </a:r>
            <a:r>
              <a:rPr lang="ko"/>
              <a:t>을 제외한 색깔 3가지는 기간내에 Top 50 Sender/Receiver를 뽑아서 부여했습니다.</a:t>
            </a:r>
            <a:br>
              <a:rPr lang="ko"/>
            </a:br>
            <a:r>
              <a:rPr lang="ko"/>
              <a:t>노</a:t>
            </a:r>
            <a:r>
              <a:rPr lang="ko"/>
              <a:t>드 색깔의 의미 : 빨강 - Receiver, 주황 - Sender, 녹색 - Receiver&amp;Sender, 하늘색 - 기본 색깔</a:t>
            </a:r>
            <a:br>
              <a:rPr lang="ko"/>
            </a:br>
            <a:r>
              <a:rPr lang="ko"/>
              <a:t>크기의 의미 : amount를 log씌운 크기. - amount의 크기를 정확히 나타내진 못하지만 모두 그리기위해 불가피.</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24일에 모인다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f3d7f5f4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f3d7f5f4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색이</a:t>
            </a:r>
            <a:r>
              <a:rPr lang="ko"/>
              <a:t>나 크기 등으로 전반적인 흐름을 파악. (특이한 날짜가 있을 경우 스탑해서 그 날짜 분석 가능)</a:t>
            </a:r>
            <a:endParaRPr/>
          </a:p>
          <a:p>
            <a:pPr indent="0" lvl="0" marL="0" rtl="0" algn="l">
              <a:spcBef>
                <a:spcPts val="0"/>
              </a:spcBef>
              <a:spcAft>
                <a:spcPts val="0"/>
              </a:spcAft>
              <a:buNone/>
            </a:pPr>
            <a:r>
              <a:rPr lang="ko"/>
              <a:t>7일 8일</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3d7f5f4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f3d7f5f4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16일</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3645d903a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f3645d903a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이건 월스트리트저널의 기사입니다. </a:t>
            </a:r>
            <a:endParaRPr/>
          </a:p>
          <a:p>
            <a:pPr indent="0" lvl="0" marL="0" rtl="0" algn="l">
              <a:spcBef>
                <a:spcPts val="0"/>
              </a:spcBef>
              <a:spcAft>
                <a:spcPts val="0"/>
              </a:spcAft>
              <a:buNone/>
            </a:pPr>
            <a:r>
              <a:rPr lang="ko"/>
              <a:t>내부자거래가 문제가 된다는 기사인데요</a:t>
            </a:r>
            <a:endParaRPr/>
          </a:p>
          <a:p>
            <a:pPr indent="0" lvl="0" marL="0" rtl="0" algn="l">
              <a:spcBef>
                <a:spcPts val="0"/>
              </a:spcBef>
              <a:spcAft>
                <a:spcPts val="0"/>
              </a:spcAft>
              <a:buNone/>
            </a:pPr>
            <a:r>
              <a:rPr lang="ko"/>
              <a:t>그노시스라는 코인이 바이낸스 상장 전에 누군가가 매집을 하고 상장 후 이를 팔았다는 것입니다.</a:t>
            </a:r>
            <a:endParaRPr/>
          </a:p>
          <a:p>
            <a:pPr indent="0" lvl="0" marL="0" rtl="0" algn="l">
              <a:spcBef>
                <a:spcPts val="0"/>
              </a:spcBef>
              <a:spcAft>
                <a:spcPts val="0"/>
              </a:spcAft>
              <a:buNone/>
            </a:pPr>
            <a:r>
              <a:rPr lang="ko"/>
              <a:t>주식과 마찬가지로 상장을 하는 경우 코인 역시 급등할 가능성이 매우 큽니다</a:t>
            </a:r>
            <a:endParaRPr/>
          </a:p>
          <a:p>
            <a:pPr indent="0" lvl="0" marL="0" rtl="0" algn="l">
              <a:spcBef>
                <a:spcPts val="0"/>
              </a:spcBef>
              <a:spcAft>
                <a:spcPts val="0"/>
              </a:spcAft>
              <a:buNone/>
            </a:pPr>
            <a:r>
              <a:rPr lang="ko"/>
              <a:t>누군가는 상장에 대한 사전 정보를 가지고 있어 미리 코인을 매집하고 상장 후 팔아서 내부자 거래가 의심이 된다는 내용입니다.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f3eba9dc62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f3eba9dc62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btw centrality</a:t>
            </a:r>
            <a:r>
              <a:rPr lang="ko"/>
              <a:t>는 2023 Jan 빼고는 전부 낮은 편. 중개 노드가 별로 없을지도 모르겠습니다. (변동 있던 1월즘은 살펴봄직함)</a:t>
            </a:r>
            <a:endParaRPr/>
          </a:p>
          <a:p>
            <a:pPr indent="0" lvl="0" marL="0" rtl="0" algn="l">
              <a:spcBef>
                <a:spcPts val="0"/>
              </a:spcBef>
              <a:spcAft>
                <a:spcPts val="0"/>
              </a:spcAft>
              <a:buNone/>
            </a:pPr>
            <a:r>
              <a:rPr lang="ko"/>
              <a:t>이 데이터는 모든 노드의 평균 센트럴리티 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상장 폐지 예고 상장 폐지시에 센트럴리티가 떨어지는 이유는 프로그램 매매들을 하는 지갑 또는 고래 지갑들이 사라진다 이런 추정을 해 보았구요 저희가 발견하지 못한 지갑들이 사라지지 않는지</a:t>
            </a:r>
            <a:endParaRPr/>
          </a:p>
          <a:p>
            <a:pPr indent="0" lvl="0" marL="0" rtl="0" algn="l">
              <a:lnSpc>
                <a:spcPct val="115000"/>
              </a:lnSpc>
              <a:spcBef>
                <a:spcPts val="1200"/>
              </a:spcBef>
              <a:spcAft>
                <a:spcPts val="0"/>
              </a:spcAft>
              <a:buClr>
                <a:schemeClr val="dk1"/>
              </a:buClr>
              <a:buSzPts val="1100"/>
              <a:buFont typeface="Arial"/>
              <a:buNone/>
            </a:pPr>
            <a:r>
              <a:rPr b="1" lang="ko" sz="1200">
                <a:solidFill>
                  <a:schemeClr val="dk1"/>
                </a:solidFill>
              </a:rPr>
              <a:t>2/16 신규상장 시점에 Centrality 급격히 떨어지는 이유 (참고)</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sz="1200">
                <a:solidFill>
                  <a:schemeClr val="dk1"/>
                </a:solidFill>
              </a:rPr>
              <a:t>: 많은 노드의 급격한 유입/ 새로운 허브 노드의 등장… 등으로 인해 중심성이 분산된 것으로 예상할 수 있음</a:t>
            </a:r>
            <a:endParaRPr b="1" sz="12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
                <a:solidFill>
                  <a:schemeClr val="dk1"/>
                </a:solidFill>
              </a:rPr>
              <a:t>Decentralization of Influence:</a:t>
            </a:r>
            <a:r>
              <a:rPr lang="ko">
                <a:solidFill>
                  <a:schemeClr val="dk1"/>
                </a:solidFill>
              </a:rPr>
              <a:t> A broader distribution of influence due to increased network participation.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
                <a:solidFill>
                  <a:schemeClr val="dk1"/>
                </a:solidFill>
              </a:rPr>
              <a:t>Introduction of New Hubs:</a:t>
            </a:r>
            <a:r>
              <a:rPr lang="ko">
                <a:solidFill>
                  <a:schemeClr val="dk1"/>
                </a:solidFill>
              </a:rPr>
              <a:t> New key players emerged, reducing the centrality of previous hubs.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3eba9dc62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f3eba9dc62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density</a:t>
            </a:r>
            <a:r>
              <a:rPr lang="ko"/>
              <a:t>가 매우 떨어짐. 그래서 centrality가 떨어지는 것으로 보임. density란 연결될 수 있는 모든 edge의 수 분의 현재 연결된 edge의 수로, 더 많은 node끼리 서로 연결되어 있으면 커짐</a:t>
            </a:r>
            <a:endParaRPr/>
          </a:p>
          <a:p>
            <a:pPr indent="0" lvl="0" marL="0" rtl="0" algn="l">
              <a:spcBef>
                <a:spcPts val="0"/>
              </a:spcBef>
              <a:spcAft>
                <a:spcPts val="0"/>
              </a:spcAft>
              <a:buNone/>
            </a:pPr>
            <a:r>
              <a:rPr lang="ko"/>
              <a:t>해당 이벤트가 density를 떨어뜨리는 것으로 추측. 이는 상장, 상장 폐지 등에 이벤트가 특정 노드로의 과도한 집중을 만들고 기존의 중간단계 였던 노드들과의 거래가 사라지면서 네트워크 전체의 연결성을 떨어뜨리고, 이는 centrality의 하락으로도 이루어진다고 봄.</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f3b4100d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f3b4100d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이제는 구체적인 사안으로 들어가서 코인원 재상장일인 2023. 2. 16일의 전후 시점을 분석해 보겠습니다.</a:t>
            </a:r>
            <a:endParaRPr/>
          </a:p>
          <a:p>
            <a:pPr indent="-298450" lvl="0" marL="457200" rtl="0" algn="l">
              <a:lnSpc>
                <a:spcPct val="115000"/>
              </a:lnSpc>
              <a:spcBef>
                <a:spcPts val="0"/>
              </a:spcBef>
              <a:spcAft>
                <a:spcPts val="0"/>
              </a:spcAft>
              <a:buClr>
                <a:srgbClr val="0E0E0E"/>
              </a:buClr>
              <a:buSzPts val="1100"/>
              <a:buFont typeface="Lato"/>
              <a:buChar char="●"/>
            </a:pPr>
            <a:r>
              <a:rPr b="1" lang="ko">
                <a:solidFill>
                  <a:srgbClr val="0E0E0E"/>
                </a:solidFill>
                <a:latin typeface="Lato"/>
                <a:ea typeface="Lato"/>
                <a:cs typeface="Lato"/>
                <a:sym typeface="Lato"/>
              </a:rPr>
              <a:t>Indices over time (Normalized)</a:t>
            </a:r>
            <a:endParaRPr b="1">
              <a:solidFill>
                <a:srgbClr val="0E0E0E"/>
              </a:solidFill>
              <a:latin typeface="Lato"/>
              <a:ea typeface="Lato"/>
              <a:cs typeface="Lato"/>
              <a:sym typeface="Lato"/>
            </a:endParaRPr>
          </a:p>
          <a:p>
            <a:pPr indent="0" lvl="0" marL="457200" rtl="0" algn="l">
              <a:lnSpc>
                <a:spcPct val="115000"/>
              </a:lnSpc>
              <a:spcBef>
                <a:spcPts val="1200"/>
              </a:spcBef>
              <a:spcAft>
                <a:spcPts val="0"/>
              </a:spcAft>
              <a:buClr>
                <a:schemeClr val="dk1"/>
              </a:buClr>
              <a:buSzPts val="1100"/>
              <a:buFont typeface="Arial"/>
              <a:buNone/>
            </a:pPr>
            <a:r>
              <a:rPr b="1" lang="ko">
                <a:solidFill>
                  <a:srgbClr val="0E0E0E"/>
                </a:solidFill>
                <a:latin typeface="Lato"/>
                <a:ea typeface="Lato"/>
                <a:cs typeface="Lato"/>
                <a:sym typeface="Lato"/>
              </a:rPr>
              <a:t>-Total Amount</a:t>
            </a:r>
            <a:br>
              <a:rPr b="1" lang="ko">
                <a:solidFill>
                  <a:srgbClr val="0E0E0E"/>
                </a:solidFill>
                <a:latin typeface="Lato"/>
                <a:ea typeface="Lato"/>
                <a:cs typeface="Lato"/>
                <a:sym typeface="Lato"/>
              </a:rPr>
            </a:br>
            <a:r>
              <a:rPr b="1" lang="ko">
                <a:solidFill>
                  <a:srgbClr val="0E0E0E"/>
                </a:solidFill>
                <a:latin typeface="Lato"/>
                <a:ea typeface="Lato"/>
                <a:cs typeface="Lato"/>
                <a:sym typeface="Lato"/>
              </a:rPr>
              <a:t>-Transaction Count </a:t>
            </a:r>
            <a:br>
              <a:rPr b="1" lang="ko">
                <a:solidFill>
                  <a:srgbClr val="0E0E0E"/>
                </a:solidFill>
                <a:latin typeface="Lato"/>
                <a:ea typeface="Lato"/>
                <a:cs typeface="Lato"/>
                <a:sym typeface="Lato"/>
              </a:rPr>
            </a:br>
            <a:r>
              <a:rPr b="1" lang="ko" u="sng">
                <a:solidFill>
                  <a:srgbClr val="0E0E0E"/>
                </a:solidFill>
                <a:latin typeface="Lato"/>
                <a:ea typeface="Lato"/>
                <a:cs typeface="Lato"/>
                <a:sym typeface="Lato"/>
              </a:rPr>
              <a:t>-Reciprocity </a:t>
            </a:r>
            <a:br>
              <a:rPr b="1" lang="ko">
                <a:solidFill>
                  <a:srgbClr val="0E0E0E"/>
                </a:solidFill>
                <a:latin typeface="Lato"/>
                <a:ea typeface="Lato"/>
                <a:cs typeface="Lato"/>
                <a:sym typeface="Lato"/>
              </a:rPr>
            </a:br>
            <a:r>
              <a:rPr b="1" lang="ko" u="sng">
                <a:solidFill>
                  <a:srgbClr val="0E0E0E"/>
                </a:solidFill>
                <a:latin typeface="Lato"/>
                <a:ea typeface="Lato"/>
                <a:cs typeface="Lato"/>
                <a:sym typeface="Lato"/>
              </a:rPr>
              <a:t>-Assortativity</a:t>
            </a:r>
            <a:r>
              <a:rPr b="1" lang="ko">
                <a:solidFill>
                  <a:srgbClr val="0E0E0E"/>
                </a:solidFill>
                <a:latin typeface="Lato"/>
                <a:ea typeface="Lato"/>
                <a:cs typeface="Lato"/>
                <a:sym typeface="Lato"/>
              </a:rPr>
              <a:t> </a:t>
            </a:r>
            <a:br>
              <a:rPr b="1" lang="ko">
                <a:solidFill>
                  <a:srgbClr val="0E0E0E"/>
                </a:solidFill>
                <a:latin typeface="Lato"/>
                <a:ea typeface="Lato"/>
                <a:cs typeface="Lato"/>
                <a:sym typeface="Lato"/>
              </a:rPr>
            </a:br>
            <a:r>
              <a:rPr b="1" lang="ko">
                <a:solidFill>
                  <a:srgbClr val="0E0E0E"/>
                </a:solidFill>
                <a:latin typeface="Lato"/>
                <a:ea typeface="Lato"/>
                <a:cs typeface="Lato"/>
                <a:sym typeface="Lato"/>
              </a:rPr>
              <a:t>-Global Clustering Coefficient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ko"/>
              <a:t>Density랑 Centrality랑 밀접한 연관이 있는 것 같다</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rPr lang="ko"/>
              <a:t>5개 지표를 노말라이즈 한 거다</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fc1bf390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7fc1bf390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300">
                <a:solidFill>
                  <a:srgbClr val="595959"/>
                </a:solidFill>
                <a:latin typeface="Lato"/>
                <a:ea typeface="Lato"/>
                <a:cs typeface="Lato"/>
                <a:sym typeface="Lato"/>
              </a:rPr>
              <a:t>앞 그래프에서 센트럴리티, 페이지랭크만 뽑아서 다시 보겠습니다. 비교를 원활히 하기 위해 normalize한 그래프도 그려보았습니다.</a:t>
            </a:r>
            <a:endParaRPr b="1"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b="1" lang="ko" sz="1300">
                <a:solidFill>
                  <a:srgbClr val="595959"/>
                </a:solidFill>
                <a:latin typeface="Lato"/>
                <a:ea typeface="Lato"/>
                <a:cs typeface="Lato"/>
                <a:sym typeface="Lato"/>
              </a:rPr>
              <a:t>Indices over time (Scaler)</a:t>
            </a:r>
            <a:br>
              <a:rPr b="1" lang="ko" sz="1300">
                <a:solidFill>
                  <a:srgbClr val="595959"/>
                </a:solidFill>
                <a:latin typeface="Lato"/>
                <a:ea typeface="Lato"/>
                <a:cs typeface="Lato"/>
                <a:sym typeface="Lato"/>
              </a:rPr>
            </a:br>
            <a:r>
              <a:rPr b="1" lang="ko" sz="1300">
                <a:solidFill>
                  <a:srgbClr val="595959"/>
                </a:solidFill>
                <a:latin typeface="Lato"/>
                <a:ea typeface="Lato"/>
                <a:cs typeface="Lato"/>
                <a:sym typeface="Lato"/>
              </a:rPr>
              <a:t>-Degree Centrality</a:t>
            </a:r>
            <a:br>
              <a:rPr b="1" lang="ko" sz="1300">
                <a:solidFill>
                  <a:srgbClr val="595959"/>
                </a:solidFill>
                <a:latin typeface="Lato"/>
                <a:ea typeface="Lato"/>
                <a:cs typeface="Lato"/>
                <a:sym typeface="Lato"/>
              </a:rPr>
            </a:br>
            <a:r>
              <a:rPr b="1" lang="ko" sz="1300">
                <a:solidFill>
                  <a:srgbClr val="595959"/>
                </a:solidFill>
                <a:latin typeface="Lato"/>
                <a:ea typeface="Lato"/>
                <a:cs typeface="Lato"/>
                <a:sym typeface="Lato"/>
              </a:rPr>
              <a:t>-Betweenness Centrality</a:t>
            </a:r>
            <a:br>
              <a:rPr b="1" lang="ko" sz="1300">
                <a:solidFill>
                  <a:srgbClr val="595959"/>
                </a:solidFill>
                <a:latin typeface="Lato"/>
                <a:ea typeface="Lato"/>
                <a:cs typeface="Lato"/>
                <a:sym typeface="Lato"/>
              </a:rPr>
            </a:br>
            <a:r>
              <a:rPr b="1" lang="ko" sz="1300">
                <a:solidFill>
                  <a:srgbClr val="595959"/>
                </a:solidFill>
                <a:latin typeface="Lato"/>
                <a:ea typeface="Lato"/>
                <a:cs typeface="Lato"/>
                <a:sym typeface="Lato"/>
              </a:rPr>
              <a:t>-Closeness Centrality</a:t>
            </a:r>
            <a:br>
              <a:rPr b="1" lang="ko" sz="1300">
                <a:solidFill>
                  <a:srgbClr val="595959"/>
                </a:solidFill>
                <a:latin typeface="Lato"/>
                <a:ea typeface="Lato"/>
                <a:cs typeface="Lato"/>
                <a:sym typeface="Lato"/>
              </a:rPr>
            </a:br>
            <a:r>
              <a:rPr b="1" lang="ko" sz="1300">
                <a:solidFill>
                  <a:srgbClr val="595959"/>
                </a:solidFill>
                <a:latin typeface="Lato"/>
                <a:ea typeface="Lato"/>
                <a:cs typeface="Lato"/>
                <a:sym typeface="Lato"/>
              </a:rPr>
              <a:t>-PageRank</a:t>
            </a:r>
            <a:endParaRPr b="1"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b="1" lang="ko" sz="1300">
                <a:solidFill>
                  <a:srgbClr val="595959"/>
                </a:solidFill>
                <a:latin typeface="Lato"/>
                <a:ea typeface="Lato"/>
                <a:cs typeface="Lato"/>
                <a:sym typeface="Lato"/>
              </a:rPr>
              <a:t>모든 지표가 2023.02.16.에 최저</a:t>
            </a:r>
            <a:endParaRPr b="1"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b="1" lang="ko" sz="1300">
                <a:solidFill>
                  <a:srgbClr val="595959"/>
                </a:solidFill>
                <a:latin typeface="Lato"/>
                <a:ea typeface="Lato"/>
                <a:cs typeface="Lato"/>
                <a:sym typeface="Lato"/>
              </a:rPr>
              <a:t>Figure4b는  normalize하여 지표들의 추이를 겹쳐 비교</a:t>
            </a:r>
            <a:endParaRPr b="1" sz="13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b="1" lang="ko" sz="1300">
                <a:solidFill>
                  <a:srgbClr val="595959"/>
                </a:solidFill>
                <a:latin typeface="Lato"/>
                <a:ea typeface="Lato"/>
                <a:cs typeface="Lato"/>
                <a:sym typeface="Lato"/>
              </a:rPr>
              <a:t>센트럴리티 페이지랭크</a:t>
            </a:r>
            <a:endParaRPr b="1" sz="13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b="1" sz="1300">
              <a:solidFill>
                <a:srgbClr val="595959"/>
              </a:solidFill>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3d7f5f4f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3d7f5f4f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x축은 인디그리 분의 아웃 디그리고 가운데 숫자가 1이라 왼쪽이면 들어오는 것이 많다 오른쪽이면 나가는 것이 많다 이해해 주시고</a:t>
            </a:r>
            <a:endParaRPr>
              <a:solidFill>
                <a:schemeClr val="dk1"/>
              </a:solidFill>
            </a:endParaRPr>
          </a:p>
          <a:p>
            <a:pPr indent="0" lvl="0" marL="0" rtl="0" algn="l">
              <a:spcBef>
                <a:spcPts val="0"/>
              </a:spcBef>
              <a:spcAft>
                <a:spcPts val="0"/>
              </a:spcAft>
              <a:buNone/>
            </a:pPr>
            <a:r>
              <a:rPr lang="ko">
                <a:solidFill>
                  <a:schemeClr val="dk1"/>
                </a:solidFill>
              </a:rPr>
              <a:t>와이푹은 누적이 되어서 1이되는 수치입니다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상폐</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11월 24일 11월 15일</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f3d7f5f4f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f3d7f5f4f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12월 8일 11월 26일 비교 아웃디그리 낮아짐</a:t>
            </a:r>
            <a:endParaRPr/>
          </a:p>
          <a:p>
            <a:pPr indent="0" lvl="0" marL="0" rtl="0" algn="l">
              <a:spcBef>
                <a:spcPts val="0"/>
              </a:spcBef>
              <a:spcAft>
                <a:spcPts val="0"/>
              </a:spcAft>
              <a:buNone/>
            </a:pPr>
            <a:r>
              <a:rPr lang="ko"/>
              <a:t>상폐</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f3d7f5f4f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f3d7f5f4f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2월 15 16 비교 상장</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8006b113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8006b113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네트워크 분석을 통하여 본다면</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중요한 변화들이 중요한 이벤트 전에 발견이 되어 씅며</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동류성 동질성 전이성 등은 네트워크 분석을 하는데 좋은 지표가 되었습니다.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이러한 변화의 추이를 살펴 보는게 효과적일 것 같다는 것이 저희의 분석결과 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CDF의 경우 급격한 변화가 있는 경우를 살펴 보아야 겠다는 것이 저희의 결론입니다</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f3f797e16d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f3f797e16d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result part. 방법론 모두 설명하고 한꺼번에 모아서..</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3eba9dc62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f3eba9dc62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지</a:t>
            </a:r>
            <a:r>
              <a:rPr lang="ko"/>
              <a:t>갑 = 주소</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3eba9dc6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f3eba9dc6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이것은 우리 나라의 사례인데요</a:t>
            </a:r>
            <a:endParaRPr/>
          </a:p>
          <a:p>
            <a:pPr indent="0" lvl="0" marL="0" rtl="0" algn="l">
              <a:spcBef>
                <a:spcPts val="0"/>
              </a:spcBef>
              <a:spcAft>
                <a:spcPts val="0"/>
              </a:spcAft>
              <a:buNone/>
            </a:pPr>
            <a:r>
              <a:rPr lang="ko"/>
              <a:t>여기도 사전에 상장 정보를 입수하고 사전에 코인을 매집했다는 의혹이 있었습니다.</a:t>
            </a:r>
            <a:endParaRPr/>
          </a:p>
          <a:p>
            <a:pPr indent="0" lvl="0" marL="0" rtl="0" algn="l">
              <a:spcBef>
                <a:spcPts val="0"/>
              </a:spcBef>
              <a:spcAft>
                <a:spcPts val="0"/>
              </a:spcAft>
              <a:buNone/>
            </a:pPr>
            <a:r>
              <a:rPr lang="ko"/>
              <a:t>블록체인의 특징이라면 거래가 장부에 기록되고 공개 된다는 것인데요</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이렇게 공개된 장부를 추적할 수 있는데 이를 추적하는 것은 크게 커뮤니티, 추적 전문 업체, 수사기관들이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f3eba9dc62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f3eba9dc62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f3eba9dc62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f3eba9dc62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아</a:t>
            </a:r>
            <a:r>
              <a:rPr lang="ko"/>
              <a:t>마 재단이나 특정 단체의 자금이라 유추. 많은 계좌를 거쳐 세탁을 한 것이라 추측.</a:t>
            </a:r>
            <a:endParaRPr/>
          </a:p>
          <a:p>
            <a:pPr indent="0" lvl="0" marL="0" rtl="0" algn="l">
              <a:spcBef>
                <a:spcPts val="0"/>
              </a:spcBef>
              <a:spcAft>
                <a:spcPts val="0"/>
              </a:spcAft>
              <a:buNone/>
            </a:pPr>
            <a:r>
              <a:rPr lang="ko"/>
              <a:t>재단 측도 DAXA에서 거래 정지를 할줄을 몰랐다고 봄. 이는 DAXA와 특정 코인간의 유착관계가 없다고 보임.</a:t>
            </a:r>
            <a:endParaRPr/>
          </a:p>
          <a:p>
            <a:pPr indent="0" lvl="0" marL="0" rtl="0" algn="l">
              <a:spcBef>
                <a:spcPts val="0"/>
              </a:spcBef>
              <a:spcAft>
                <a:spcPts val="0"/>
              </a:spcAft>
              <a:buNone/>
            </a:pPr>
            <a:r>
              <a:rPr lang="ko"/>
              <a:t>우리나라 DAXA가 일을 잘하고 있다고 보임.</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f3eba9dc6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f3eba9dc6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ko" sz="1400">
                <a:solidFill>
                  <a:schemeClr val="dk1"/>
                </a:solidFill>
              </a:rPr>
              <a:t>목적: 기간 내 높은금액을 자주 거래하는 지갑을 분석. (지갑 유형/거래 유형을 알아보기 위함)</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ffdbaae9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7ffdbaae9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 sz="1050">
                <a:solidFill>
                  <a:srgbClr val="444746"/>
                </a:solidFill>
                <a:highlight>
                  <a:srgbClr val="FFFFFF"/>
                </a:highlight>
              </a:rPr>
              <a:t>1회 등장하는 노드 14회등장하는 노드 비교 (14일동안 어떻게 움직이는지)</a:t>
            </a:r>
            <a:endParaRPr sz="1050">
              <a:solidFill>
                <a:srgbClr val="444746"/>
              </a:solidFill>
              <a:highlight>
                <a:srgbClr val="FFFFFF"/>
              </a:highlight>
            </a:endParaRPr>
          </a:p>
          <a:p>
            <a:pPr indent="-298450" lvl="0" marL="457200" rtl="0" algn="l">
              <a:lnSpc>
                <a:spcPct val="115000"/>
              </a:lnSpc>
              <a:spcBef>
                <a:spcPts val="1200"/>
              </a:spcBef>
              <a:spcAft>
                <a:spcPts val="0"/>
              </a:spcAft>
              <a:buClr>
                <a:schemeClr val="dk1"/>
              </a:buClr>
              <a:buSzPts val="1100"/>
              <a:buAutoNum type="arabicPeriod"/>
            </a:pPr>
            <a:r>
              <a:rPr b="1" lang="ko">
                <a:solidFill>
                  <a:schemeClr val="dk1"/>
                </a:solidFill>
              </a:rPr>
              <a:t>거래 금액</a:t>
            </a:r>
            <a:r>
              <a:rPr lang="ko">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ko">
                <a:solidFill>
                  <a:schemeClr val="dk1"/>
                </a:solidFill>
              </a:rPr>
              <a:t>지갑 "1"의 평균 거래 금액은 지갑 "14"(16,839.83)에 비해 훨씬 높음(54,769.92).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ko">
                <a:solidFill>
                  <a:schemeClr val="dk1"/>
                </a:solidFill>
              </a:rPr>
              <a:t>또한 지갑 "1"은 거래 금액의 변동성이 더 커서 더 크고 불규칙한 거래가 많음</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ko">
                <a:solidFill>
                  <a:schemeClr val="dk1"/>
                </a:solidFill>
              </a:rPr>
              <a:t>극단값</a:t>
            </a:r>
            <a:r>
              <a:rPr lang="ko">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ko">
                <a:solidFill>
                  <a:schemeClr val="dk1"/>
                </a:solidFill>
              </a:rPr>
              <a:t>지갑 "1"의 거래금액은 최대 1,300만 위믹스에 달함, 거래금액 높고 빈도낮음</a:t>
            </a:r>
            <a:br>
              <a:rPr lang="ko">
                <a:solidFill>
                  <a:schemeClr val="dk1"/>
                </a:solidFill>
              </a:rPr>
            </a:br>
            <a:r>
              <a:rPr lang="ko">
                <a:solidFill>
                  <a:schemeClr val="dk1"/>
                </a:solidFill>
              </a:rPr>
              <a:t>반면, 지갑 "14"의 최대 거래금액은 약 338,320위믹스이며 거래빈도 및 회수 높음</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f3645d903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f3645d903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f44b06da61_8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f44b06da61_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50">
                <a:solidFill>
                  <a:schemeClr val="dk1"/>
                </a:solidFill>
              </a:rPr>
              <a:t>슬라이드 텍스트 해</a:t>
            </a:r>
            <a:r>
              <a:rPr lang="ko" sz="1050">
                <a:solidFill>
                  <a:schemeClr val="dk1"/>
                </a:solidFill>
              </a:rPr>
              <a:t>석:</a:t>
            </a:r>
            <a:endParaRPr sz="1050">
              <a:solidFill>
                <a:schemeClr val="dk1"/>
              </a:solidFill>
            </a:endParaRPr>
          </a:p>
          <a:p>
            <a:pPr indent="0" lvl="0" marL="457200" rtl="0" algn="l">
              <a:spcBef>
                <a:spcPts val="0"/>
              </a:spcBef>
              <a:spcAft>
                <a:spcPts val="0"/>
              </a:spcAft>
              <a:buClr>
                <a:schemeClr val="dk1"/>
              </a:buClr>
              <a:buSzPts val="1100"/>
              <a:buFont typeface="Arial"/>
              <a:buNone/>
            </a:pPr>
            <a:r>
              <a:rPr lang="ko" sz="1050">
                <a:solidFill>
                  <a:srgbClr val="0E0E0E"/>
                </a:solidFill>
              </a:rPr>
              <a:t>지갑의 역할?</a:t>
            </a:r>
            <a:endParaRPr sz="1050">
              <a:solidFill>
                <a:srgbClr val="0E0E0E"/>
              </a:solidFill>
            </a:endParaRPr>
          </a:p>
          <a:p>
            <a:pPr indent="0" lvl="0" marL="0" rtl="0" algn="l">
              <a:spcBef>
                <a:spcPts val="0"/>
              </a:spcBef>
              <a:spcAft>
                <a:spcPts val="0"/>
              </a:spcAft>
              <a:buClr>
                <a:schemeClr val="dk1"/>
              </a:buClr>
              <a:buSzPts val="1100"/>
              <a:buFont typeface="Arial"/>
              <a:buNone/>
            </a:pPr>
            <a:r>
              <a:t/>
            </a:r>
            <a:endParaRPr sz="1050">
              <a:solidFill>
                <a:srgbClr val="0E0E0E"/>
              </a:solidFill>
            </a:endParaRPr>
          </a:p>
          <a:p>
            <a:pPr indent="-295275" lvl="0" marL="457200" rtl="0" algn="l">
              <a:spcBef>
                <a:spcPts val="0"/>
              </a:spcBef>
              <a:spcAft>
                <a:spcPts val="0"/>
              </a:spcAft>
              <a:buClr>
                <a:srgbClr val="0E0E0E"/>
              </a:buClr>
              <a:buSzPts val="1050"/>
              <a:buChar char="●"/>
            </a:pPr>
            <a:r>
              <a:rPr lang="ko" sz="1050">
                <a:solidFill>
                  <a:srgbClr val="0E0E0E"/>
                </a:solidFill>
              </a:rPr>
              <a:t>2월 14일 소각 전(00:00경)과 소각 후(08:00경) 특정 지갑과 ”다양한 토큰”을 교환함</a:t>
            </a:r>
            <a:endParaRPr sz="1050">
              <a:solidFill>
                <a:srgbClr val="0E0E0E"/>
              </a:solidFill>
            </a:endParaRPr>
          </a:p>
          <a:p>
            <a:pPr indent="-295275" lvl="0" marL="457200" rtl="0" algn="l">
              <a:spcBef>
                <a:spcPts val="0"/>
              </a:spcBef>
              <a:spcAft>
                <a:spcPts val="0"/>
              </a:spcAft>
              <a:buClr>
                <a:srgbClr val="0E0E0E"/>
              </a:buClr>
              <a:buSzPts val="1050"/>
              <a:buChar char="●"/>
            </a:pPr>
            <a:r>
              <a:rPr lang="ko" sz="1050">
                <a:solidFill>
                  <a:srgbClr val="0E0E0E"/>
                </a:solidFill>
              </a:rPr>
              <a:t>자주 등장하는”거래 상대방 지갑”의 정보를 추적해보면, 대부분 "KLEVA 배포자"라는 name</a:t>
            </a:r>
            <a:endParaRPr sz="1050">
              <a:solidFill>
                <a:srgbClr val="0E0E0E"/>
              </a:solidFill>
            </a:endParaRPr>
          </a:p>
          <a:p>
            <a:pPr indent="0" lvl="0" marL="0" rtl="0" algn="l">
              <a:spcBef>
                <a:spcPts val="0"/>
              </a:spcBef>
              <a:spcAft>
                <a:spcPts val="0"/>
              </a:spcAft>
              <a:buClr>
                <a:schemeClr val="dk1"/>
              </a:buClr>
              <a:buSzPts val="1100"/>
              <a:buFont typeface="Arial"/>
              <a:buNone/>
            </a:pPr>
            <a:r>
              <a:t/>
            </a:r>
            <a:endParaRPr sz="1050">
              <a:solidFill>
                <a:srgbClr val="0E0E0E"/>
              </a:solidFill>
            </a:endParaRPr>
          </a:p>
          <a:p>
            <a:pPr indent="0" lvl="0" marL="0" rtl="0" algn="l">
              <a:spcBef>
                <a:spcPts val="0"/>
              </a:spcBef>
              <a:spcAft>
                <a:spcPts val="0"/>
              </a:spcAft>
              <a:buClr>
                <a:schemeClr val="dk1"/>
              </a:buClr>
              <a:buSzPts val="1100"/>
              <a:buFont typeface="Arial"/>
              <a:buNone/>
            </a:pPr>
            <a:r>
              <a:rPr lang="ko" sz="1050">
                <a:solidFill>
                  <a:srgbClr val="0E0E0E"/>
                </a:solidFill>
              </a:rPr>
              <a:t>→ 클레바와 같이 더 넓은 시스템이나 플랫폼 내에서 거래를 촉진하는 “서비스/시스템 관련 지갑” 추측</a:t>
            </a:r>
            <a:endParaRPr sz="1050">
              <a:solidFill>
                <a:srgbClr val="0E0E0E"/>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f44b06da61_8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f44b06da61_8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50">
                <a:solidFill>
                  <a:schemeClr val="dk1"/>
                </a:solidFill>
              </a:rPr>
              <a:t>슬라이드 텍스트 해석:</a:t>
            </a:r>
            <a:endParaRPr sz="1050">
              <a:solidFill>
                <a:srgbClr val="0E0E0E"/>
              </a:solidFill>
            </a:endParaRPr>
          </a:p>
          <a:p>
            <a:pPr indent="0" lvl="0" marL="457200" rtl="0" algn="l">
              <a:spcBef>
                <a:spcPts val="0"/>
              </a:spcBef>
              <a:spcAft>
                <a:spcPts val="0"/>
              </a:spcAft>
              <a:buClr>
                <a:schemeClr val="dk1"/>
              </a:buClr>
              <a:buSzPts val="1100"/>
              <a:buFont typeface="Arial"/>
              <a:buNone/>
            </a:pPr>
            <a:r>
              <a:rPr lang="ko" sz="1050">
                <a:solidFill>
                  <a:srgbClr val="0E0E0E"/>
                </a:solidFill>
              </a:rPr>
              <a:t>지갑의 역할 ?</a:t>
            </a:r>
            <a:endParaRPr sz="1050">
              <a:solidFill>
                <a:srgbClr val="0E0E0E"/>
              </a:solidFill>
            </a:endParaRPr>
          </a:p>
          <a:p>
            <a:pPr indent="0" lvl="0" marL="457200" rtl="0" algn="l">
              <a:spcBef>
                <a:spcPts val="0"/>
              </a:spcBef>
              <a:spcAft>
                <a:spcPts val="0"/>
              </a:spcAft>
              <a:buNone/>
            </a:pPr>
            <a:r>
              <a:t/>
            </a:r>
            <a:endParaRPr sz="1050">
              <a:solidFill>
                <a:srgbClr val="0E0E0E"/>
              </a:solidFill>
            </a:endParaRPr>
          </a:p>
          <a:p>
            <a:pPr indent="-295275" lvl="0" marL="457200" rtl="0" algn="l">
              <a:spcBef>
                <a:spcPts val="0"/>
              </a:spcBef>
              <a:spcAft>
                <a:spcPts val="0"/>
              </a:spcAft>
              <a:buClr>
                <a:srgbClr val="0E0E0E"/>
              </a:buClr>
              <a:buSzPts val="1050"/>
              <a:buChar char="●"/>
            </a:pPr>
            <a:r>
              <a:rPr lang="ko" sz="1050">
                <a:solidFill>
                  <a:srgbClr val="0E0E0E"/>
                </a:solidFill>
              </a:rPr>
              <a:t>22.12.27 이 지갑에서 22.2.16에 2개의 지갑에서 받은 위믹스를 모두 하나의 지갑(0xdbaab~)으로 송금.</a:t>
            </a:r>
            <a:r>
              <a:rPr b="1" lang="ko">
                <a:solidFill>
                  <a:schemeClr val="dk1"/>
                </a:solidFill>
              </a:rPr>
              <a:t> </a:t>
            </a:r>
            <a:r>
              <a:rPr lang="ko" sz="1050">
                <a:solidFill>
                  <a:srgbClr val="0E0E0E"/>
                </a:solidFill>
              </a:rPr>
              <a:t> </a:t>
            </a:r>
            <a:r>
              <a:rPr b="1" lang="ko">
                <a:solidFill>
                  <a:schemeClr val="dk1"/>
                </a:solidFill>
              </a:rPr>
              <a:t>(큰 규모의 통합)</a:t>
            </a:r>
            <a:endParaRPr b="1">
              <a:solidFill>
                <a:schemeClr val="dk1"/>
              </a:solidFill>
            </a:endParaRPr>
          </a:p>
          <a:p>
            <a:pPr indent="-295275" lvl="0" marL="457200" rtl="0" algn="l">
              <a:spcBef>
                <a:spcPts val="0"/>
              </a:spcBef>
              <a:spcAft>
                <a:spcPts val="0"/>
              </a:spcAft>
              <a:buClr>
                <a:srgbClr val="0E0E0E"/>
              </a:buClr>
              <a:buSzPts val="1050"/>
              <a:buChar char="●"/>
            </a:pPr>
            <a:r>
              <a:rPr lang="ko" sz="1050">
                <a:solidFill>
                  <a:srgbClr val="0E0E0E"/>
                </a:solidFill>
              </a:rPr>
              <a:t>해당 지갑(0xdbaab)의 거래 내역은 아래와 같습니다: 2.16.오후 3시경 수신된 위믹스는 3분 이내에 "코인원1"으로 전송됨.</a:t>
            </a:r>
            <a:r>
              <a:rPr b="1" lang="ko">
                <a:solidFill>
                  <a:schemeClr val="dk1"/>
                </a:solidFill>
              </a:rPr>
              <a:t> (빠른 전송</a:t>
            </a:r>
            <a:r>
              <a:rPr lang="ko" sz="1050">
                <a:solidFill>
                  <a:srgbClr val="0E0E0E"/>
                </a:solidFill>
              </a:rPr>
              <a:t>)</a:t>
            </a:r>
            <a:endParaRPr sz="1050">
              <a:solidFill>
                <a:srgbClr val="0E0E0E"/>
              </a:solidFill>
            </a:endParaRPr>
          </a:p>
          <a:p>
            <a:pPr indent="0" lvl="0" marL="0" rtl="0" algn="l">
              <a:spcBef>
                <a:spcPts val="0"/>
              </a:spcBef>
              <a:spcAft>
                <a:spcPts val="0"/>
              </a:spcAft>
              <a:buClr>
                <a:schemeClr val="dk1"/>
              </a:buClr>
              <a:buSzPts val="1100"/>
              <a:buFont typeface="Arial"/>
              <a:buNone/>
            </a:pPr>
            <a:r>
              <a:t/>
            </a:r>
            <a:endParaRPr sz="1050">
              <a:solidFill>
                <a:srgbClr val="0E0E0E"/>
              </a:solidFill>
            </a:endParaRPr>
          </a:p>
          <a:p>
            <a:pPr indent="0" lvl="0" marL="0" rtl="0" algn="l">
              <a:spcBef>
                <a:spcPts val="0"/>
              </a:spcBef>
              <a:spcAft>
                <a:spcPts val="0"/>
              </a:spcAft>
              <a:buClr>
                <a:schemeClr val="dk1"/>
              </a:buClr>
              <a:buSzPts val="1100"/>
              <a:buFont typeface="Arial"/>
              <a:buNone/>
            </a:pPr>
            <a:r>
              <a:rPr lang="ko" sz="1050">
                <a:solidFill>
                  <a:srgbClr val="0E0E0E"/>
                </a:solidFill>
              </a:rPr>
              <a:t>→ </a:t>
            </a:r>
            <a:r>
              <a:rPr b="1" lang="ko">
                <a:solidFill>
                  <a:schemeClr val="dk1"/>
                </a:solidFill>
              </a:rPr>
              <a:t>유동성 공급자,</a:t>
            </a:r>
            <a:r>
              <a:rPr lang="ko" sz="1050">
                <a:solidFill>
                  <a:srgbClr val="0E0E0E"/>
                </a:solidFill>
              </a:rPr>
              <a:t> </a:t>
            </a:r>
            <a:r>
              <a:rPr b="1" lang="ko">
                <a:solidFill>
                  <a:schemeClr val="dk1"/>
                </a:solidFill>
              </a:rPr>
              <a:t>토큰 분배</a:t>
            </a:r>
            <a:r>
              <a:rPr lang="ko">
                <a:solidFill>
                  <a:schemeClr val="dk1"/>
                </a:solidFill>
              </a:rPr>
              <a:t>, </a:t>
            </a:r>
            <a:r>
              <a:rPr b="1" lang="ko">
                <a:solidFill>
                  <a:schemeClr val="dk1"/>
                </a:solidFill>
              </a:rPr>
              <a:t>잠재적 시장 조정 역할 추론</a:t>
            </a:r>
            <a:endParaRPr sz="1050">
              <a:solidFill>
                <a:srgbClr val="0E0E0E"/>
              </a:solidFill>
            </a:endParaRPr>
          </a:p>
          <a:p>
            <a:pPr indent="0" lvl="0" marL="0" rtl="0" algn="l">
              <a:spcBef>
                <a:spcPts val="0"/>
              </a:spcBef>
              <a:spcAft>
                <a:spcPts val="0"/>
              </a:spcAft>
              <a:buClr>
                <a:schemeClr val="dk1"/>
              </a:buClr>
              <a:buSzPts val="1100"/>
              <a:buFont typeface="Arial"/>
              <a:buNone/>
            </a:pPr>
            <a:r>
              <a:t/>
            </a:r>
            <a:endParaRPr sz="1050">
              <a:solidFill>
                <a:srgbClr val="0E0E0E"/>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f44b06da61_8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f44b06da61_8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50">
                <a:solidFill>
                  <a:schemeClr val="dk1"/>
                </a:solidFill>
              </a:rPr>
              <a:t>*삭제된 내용:</a:t>
            </a:r>
            <a:br>
              <a:rPr lang="ko" sz="1050">
                <a:solidFill>
                  <a:schemeClr val="dk1"/>
                </a:solidFill>
              </a:rPr>
            </a:br>
            <a:r>
              <a:rPr lang="ko" sz="1050">
                <a:solidFill>
                  <a:schemeClr val="dk1"/>
                </a:solidFill>
              </a:rPr>
              <a:t> 2/16 신규상장 이벤트 전 10일 후 7일을 보다가, 2월 14일, 그 중에서도 06:00(UTC)에 거래금액/횟수가 압도적으로 많이 나타났다. </a:t>
            </a:r>
            <a:endParaRPr sz="1050">
              <a:solidFill>
                <a:schemeClr val="dk1"/>
              </a:solidFill>
            </a:endParaRPr>
          </a:p>
          <a:p>
            <a:pPr indent="0" lvl="0" marL="0" rtl="0" algn="l">
              <a:spcBef>
                <a:spcPts val="0"/>
              </a:spcBef>
              <a:spcAft>
                <a:spcPts val="0"/>
              </a:spcAft>
              <a:buNone/>
            </a:pPr>
            <a:r>
              <a:rPr lang="ko" sz="1050">
                <a:solidFill>
                  <a:schemeClr val="dk1"/>
                </a:solidFill>
              </a:rPr>
              <a:t>-&gt; 그 시각에 이루어진 거래는 40개임을 확인 -&gt; sender, receiver별로 한 지갑씩 예시로 분석하고자 한다.</a:t>
            </a:r>
            <a:endParaRPr sz="105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f44b06da61_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f44b06da61_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40</a:t>
            </a:r>
            <a:r>
              <a:rPr lang="ko"/>
              <a:t>개 거래 내역을 추출하여, 리시버와 센더 중 하나씩 추출하여 예시로 분석하겠습니다.</a:t>
            </a:r>
            <a:endParaRPr/>
          </a:p>
          <a:p>
            <a:pPr indent="0" lvl="0" marL="0" rtl="0" algn="l">
              <a:spcBef>
                <a:spcPts val="0"/>
              </a:spcBef>
              <a:spcAft>
                <a:spcPts val="0"/>
              </a:spcAft>
              <a:buNone/>
            </a:pPr>
            <a:r>
              <a:rPr lang="ko"/>
              <a:t>receiver address의 특징은 거래빈도가 많고, 다양한 코인이 거래되었으며</a:t>
            </a:r>
            <a:endParaRPr/>
          </a:p>
          <a:p>
            <a:pPr indent="0" lvl="0" marL="0" rtl="0" algn="l">
              <a:spcBef>
                <a:spcPts val="0"/>
              </a:spcBef>
              <a:spcAft>
                <a:spcPts val="0"/>
              </a:spcAft>
              <a:buNone/>
            </a:pPr>
            <a:r>
              <a:rPr lang="ko"/>
              <a:t>sender address의 특징은 거래빈도가 적으며 위믹스 위주의 거래가 일어났습니다.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먼저, receiver address 40개 중 35개에 해당하는 0xf4339~ 를 분석해보겠습니다. </a:t>
            </a:r>
            <a:endParaRPr/>
          </a:p>
          <a:p>
            <a:pPr indent="0" lvl="0" marL="0" rtl="0" algn="l">
              <a:spcBef>
                <a:spcPts val="0"/>
              </a:spcBef>
              <a:spcAft>
                <a:spcPts val="0"/>
              </a:spcAft>
              <a:buNone/>
            </a:pPr>
            <a:r>
              <a:rPr lang="ko"/>
              <a:t>이 주소의 특징은 다양한 토큰을 거래하였으며, 거래빈도 또한 많다는 것입니다.</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f20becbdf1_4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f20becbdf1_4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solidFill>
                  <a:schemeClr val="dk1"/>
                </a:solidFill>
                <a:highlight>
                  <a:srgbClr val="FFE599"/>
                </a:highlight>
                <a:latin typeface="Lato"/>
                <a:ea typeface="Lato"/>
                <a:cs typeface="Lato"/>
                <a:sym typeface="Lato"/>
              </a:rPr>
              <a:t>0xf4339</a:t>
            </a:r>
            <a:r>
              <a:rPr b="1" lang="ko" sz="1400">
                <a:solidFill>
                  <a:schemeClr val="dk1"/>
                </a:solidFill>
                <a:latin typeface="Lato"/>
                <a:ea typeface="Lato"/>
                <a:cs typeface="Lato"/>
                <a:sym typeface="Lato"/>
              </a:rPr>
              <a:t>의 특징을 파악하기 위해, 이 주소와 1) 가장 큰 규모, 2) 가장 높은 빈도로 거래한 상대지갑들을 분석하고자 합니다.</a:t>
            </a:r>
            <a:endParaRPr b="1"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400">
                <a:solidFill>
                  <a:schemeClr val="dk1"/>
                </a:solidFill>
              </a:rPr>
              <a:t>(기간: </a:t>
            </a:r>
            <a:r>
              <a:rPr b="1" lang="ko" sz="1400">
                <a:solidFill>
                  <a:schemeClr val="dk1"/>
                </a:solidFill>
                <a:latin typeface="Lato"/>
                <a:ea typeface="Lato"/>
                <a:cs typeface="Lato"/>
                <a:sym typeface="Lato"/>
              </a:rPr>
              <a:t> 20230201 ~20230228)</a:t>
            </a:r>
            <a:endParaRPr b="1" sz="1400">
              <a:solidFill>
                <a:schemeClr val="dk1"/>
              </a:solidFill>
              <a:latin typeface="Lato"/>
              <a:ea typeface="Lato"/>
              <a:cs typeface="Lato"/>
              <a:sym typeface="Lato"/>
            </a:endParaRPr>
          </a:p>
          <a:p>
            <a:pPr indent="0" lvl="0" marL="0" rtl="0" algn="l">
              <a:spcBef>
                <a:spcPts val="0"/>
              </a:spcBef>
              <a:spcAft>
                <a:spcPts val="0"/>
              </a:spcAft>
              <a:buNone/>
            </a:pPr>
            <a:r>
              <a:rPr lang="ko" sz="1400">
                <a:solidFill>
                  <a:schemeClr val="dk1"/>
                </a:solidFill>
              </a:rPr>
              <a:t>이 슬라이드는 1) 가장 큰 금액을 거래한 상대지갑(0x32~) 내용.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ko" sz="1400">
                <a:solidFill>
                  <a:schemeClr val="dk1"/>
                </a:solidFill>
              </a:rPr>
              <a:t>사진 UTC 나오도록 바꾸기</a:t>
            </a:r>
            <a:endParaRPr sz="1400">
              <a:solidFill>
                <a:schemeClr val="dk1"/>
              </a:solidFill>
            </a:endParaRPr>
          </a:p>
          <a:p>
            <a:pPr indent="0" lvl="0" marL="0" rtl="0" algn="l">
              <a:spcBef>
                <a:spcPts val="0"/>
              </a:spcBef>
              <a:spcAft>
                <a:spcPts val="0"/>
              </a:spcAft>
              <a:buNone/>
            </a:pPr>
            <a:r>
              <a:rPr lang="ko" sz="1400">
                <a:solidFill>
                  <a:schemeClr val="dk1"/>
                </a:solidFill>
              </a:rPr>
              <a:t>소각을 준비하는 거래(여러 지갑에서 동시에 진행)</a:t>
            </a:r>
            <a:endParaRPr sz="14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3eba9dc62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3eba9dc62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이러한 추적을 신뢰할 수 있냐는 또 다른 문제입니다.</a:t>
            </a:r>
            <a:endParaRPr/>
          </a:p>
          <a:p>
            <a:pPr indent="0" lvl="0" marL="0" rtl="0" algn="l">
              <a:spcBef>
                <a:spcPts val="0"/>
              </a:spcBef>
              <a:spcAft>
                <a:spcPts val="0"/>
              </a:spcAft>
              <a:buNone/>
            </a:pPr>
            <a:r>
              <a:rPr lang="ko"/>
              <a:t>중복 집계의 가능성, 다른 지갑의 오인 가능성 등 여러 오류가 발생할 수 있는 위험성이 존재합니다.</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20becbdf1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f20becbdf1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None/>
            </a:pPr>
            <a:r>
              <a:rPr b="1" lang="ko" sz="1400">
                <a:solidFill>
                  <a:schemeClr val="dk1"/>
                </a:solidFill>
                <a:latin typeface="Lato"/>
                <a:ea typeface="Lato"/>
                <a:cs typeface="Lato"/>
                <a:sym typeface="Lato"/>
              </a:rPr>
              <a:t>1-2) </a:t>
            </a:r>
            <a:r>
              <a:rPr b="1" lang="ko" sz="1400">
                <a:solidFill>
                  <a:schemeClr val="dk1"/>
                </a:solidFill>
                <a:highlight>
                  <a:srgbClr val="FFE599"/>
                </a:highlight>
                <a:latin typeface="Lato"/>
                <a:ea typeface="Lato"/>
                <a:cs typeface="Lato"/>
                <a:sym typeface="Lato"/>
              </a:rPr>
              <a:t>0xf4339</a:t>
            </a:r>
            <a:r>
              <a:rPr b="1" lang="ko" sz="1400">
                <a:solidFill>
                  <a:schemeClr val="dk1"/>
                </a:solidFill>
                <a:latin typeface="Lato"/>
                <a:ea typeface="Lato"/>
                <a:cs typeface="Lato"/>
                <a:sym typeface="Lato"/>
              </a:rPr>
              <a:t>186e25d8728cfe9dc67822d65d473d32195 주소와 가장 </a:t>
            </a:r>
            <a:r>
              <a:rPr b="1" lang="ko" sz="1400" u="sng">
                <a:solidFill>
                  <a:schemeClr val="dk1"/>
                </a:solidFill>
                <a:latin typeface="Lato"/>
                <a:ea typeface="Lato"/>
                <a:cs typeface="Lato"/>
                <a:sym typeface="Lato"/>
              </a:rPr>
              <a:t>빈번한</a:t>
            </a:r>
            <a:r>
              <a:rPr b="1" lang="ko" sz="1400">
                <a:solidFill>
                  <a:schemeClr val="dk1"/>
                </a:solidFill>
                <a:latin typeface="Lato"/>
                <a:ea typeface="Lato"/>
                <a:cs typeface="Lato"/>
                <a:sym typeface="Lato"/>
              </a:rPr>
              <a:t> 거래가 일어난 지갑</a:t>
            </a:r>
            <a:endParaRPr>
              <a:solidFill>
                <a:schemeClr val="dk1"/>
              </a:solidFill>
            </a:endParaRPr>
          </a:p>
          <a:p>
            <a:pPr indent="0" lvl="0" marL="0" rtl="0" algn="l">
              <a:lnSpc>
                <a:spcPct val="115000"/>
              </a:lnSpc>
              <a:spcBef>
                <a:spcPts val="1200"/>
              </a:spcBef>
              <a:spcAft>
                <a:spcPts val="0"/>
              </a:spcAft>
              <a:buNone/>
            </a:pPr>
            <a:r>
              <a:rPr b="1" lang="ko" sz="1400">
                <a:solidFill>
                  <a:srgbClr val="0E0E0E"/>
                </a:solidFill>
                <a:latin typeface="Lato"/>
                <a:ea typeface="Lato"/>
                <a:cs typeface="Lato"/>
                <a:sym typeface="Lato"/>
              </a:rPr>
              <a:t>49회, 16회 거래한 지갑 두개 특성을 슬라이드에 정리.</a:t>
            </a:r>
            <a:endParaRPr b="1" sz="1400">
              <a:solidFill>
                <a:srgbClr val="0E0E0E"/>
              </a:solidFill>
              <a:latin typeface="Lato"/>
              <a:ea typeface="Lato"/>
              <a:cs typeface="Lato"/>
              <a:sym typeface="Lato"/>
            </a:endParaRPr>
          </a:p>
          <a:p>
            <a:pPr indent="0" lvl="0" marL="0" rtl="0" algn="l">
              <a:lnSpc>
                <a:spcPct val="115000"/>
              </a:lnSpc>
              <a:spcBef>
                <a:spcPts val="1200"/>
              </a:spcBef>
              <a:spcAft>
                <a:spcPts val="0"/>
              </a:spcAft>
              <a:buNone/>
            </a:pPr>
            <a:r>
              <a:t/>
            </a:r>
            <a:endParaRPr b="1" sz="1400">
              <a:solidFill>
                <a:srgbClr val="0E0E0E"/>
              </a:solidFill>
              <a:latin typeface="Lato"/>
              <a:ea typeface="Lato"/>
              <a:cs typeface="Lato"/>
              <a:sym typeface="Lato"/>
            </a:endParaRPr>
          </a:p>
          <a:p>
            <a:pPr indent="0" lvl="0" marL="0" rtl="0" algn="l">
              <a:lnSpc>
                <a:spcPct val="115000"/>
              </a:lnSpc>
              <a:spcBef>
                <a:spcPts val="1200"/>
              </a:spcBef>
              <a:spcAft>
                <a:spcPts val="0"/>
              </a:spcAft>
              <a:buNone/>
            </a:pPr>
            <a:r>
              <a:rPr lang="ko">
                <a:solidFill>
                  <a:schemeClr val="dk1"/>
                </a:solidFill>
              </a:rPr>
              <a:t>&lt;결론&gt;</a:t>
            </a:r>
            <a:endParaRPr>
              <a:solidFill>
                <a:schemeClr val="dk1"/>
              </a:solidFill>
            </a:endParaRPr>
          </a:p>
          <a:p>
            <a:pPr indent="0" lvl="0" marL="0" rtl="0" algn="l">
              <a:lnSpc>
                <a:spcPct val="115000"/>
              </a:lnSpc>
              <a:spcBef>
                <a:spcPts val="1200"/>
              </a:spcBef>
              <a:spcAft>
                <a:spcPts val="0"/>
              </a:spcAft>
              <a:buNone/>
            </a:pPr>
            <a:r>
              <a:rPr lang="ko">
                <a:solidFill>
                  <a:schemeClr val="dk1"/>
                </a:solidFill>
              </a:rPr>
              <a:t>이 지갑(</a:t>
            </a:r>
            <a:r>
              <a:rPr b="1" lang="ko" sz="1300">
                <a:solidFill>
                  <a:schemeClr val="dk1"/>
                </a:solidFill>
                <a:highlight>
                  <a:srgbClr val="FFE599"/>
                </a:highlight>
              </a:rPr>
              <a:t>0xf4339</a:t>
            </a:r>
            <a:r>
              <a:rPr b="1" lang="ko" sz="1300">
                <a:solidFill>
                  <a:schemeClr val="dk1"/>
                </a:solidFill>
              </a:rPr>
              <a:t>186e25d8728cfe9dc67822d65d473d32195</a:t>
            </a:r>
            <a:r>
              <a:rPr lang="ko">
                <a:solidFill>
                  <a:schemeClr val="dk1"/>
                </a:solidFill>
              </a:rPr>
              <a:t>)과 거래한 두 지갑의 특성을 토대로, 이 지갑의 특성 추측</a:t>
            </a:r>
            <a:endParaRPr>
              <a:solidFill>
                <a:schemeClr val="dk1"/>
              </a:solidFill>
            </a:endParaRPr>
          </a:p>
          <a:p>
            <a:pPr indent="0" lvl="0" marL="0" rtl="0" algn="l">
              <a:lnSpc>
                <a:spcPct val="115000"/>
              </a:lnSpc>
              <a:spcBef>
                <a:spcPts val="1200"/>
              </a:spcBef>
              <a:spcAft>
                <a:spcPts val="0"/>
              </a:spcAft>
              <a:buNone/>
            </a:pPr>
            <a:r>
              <a:rPr b="1" lang="ko">
                <a:solidFill>
                  <a:schemeClr val="dk1"/>
                </a:solidFill>
              </a:rPr>
              <a:t>= public entity, such as an exchange, service provider, or a large-scale operation (rather than a personal wallet.</a:t>
            </a:r>
            <a:r>
              <a:rPr lang="ko">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400">
              <a:solidFill>
                <a:srgbClr val="0E0E0E"/>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f20becbdf1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f20becbdf1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거래금액</a:t>
            </a:r>
            <a:r>
              <a:rPr lang="ko"/>
              <a:t>이 가장 많았던 2월 14일 6시의 40개 거래내역에서, Receiver 달리 Sender의 주소는 다양했습니다.</a:t>
            </a:r>
            <a:endParaRPr/>
          </a:p>
          <a:p>
            <a:pPr indent="0" lvl="0" marL="0" rtl="0" algn="l">
              <a:spcBef>
                <a:spcPts val="0"/>
              </a:spcBef>
              <a:spcAft>
                <a:spcPts val="0"/>
              </a:spcAft>
              <a:buNone/>
            </a:pPr>
            <a:r>
              <a:rPr lang="ko"/>
              <a:t>Sender address들</a:t>
            </a:r>
            <a:r>
              <a:rPr lang="ko"/>
              <a:t>은 </a:t>
            </a:r>
            <a:r>
              <a:rPr lang="ko"/>
              <a:t>거래빈도</a:t>
            </a:r>
            <a:r>
              <a:rPr lang="ko"/>
              <a:t>가 적은 것이 공통이었습니다. 무작위로 한 주소를 선정하였습니다.</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f20becbdf1_4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f20becbdf1_4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solidFill>
                  <a:srgbClr val="1A1A1A"/>
                </a:solidFill>
                <a:latin typeface="Raleway"/>
                <a:ea typeface="Raleway"/>
                <a:cs typeface="Raleway"/>
                <a:sym typeface="Raleway"/>
              </a:rPr>
              <a:t>sender address의 예시 지갑은 랜</a:t>
            </a:r>
            <a:r>
              <a:rPr b="1" lang="ko" sz="1200">
                <a:solidFill>
                  <a:srgbClr val="1A1A1A"/>
                </a:solidFill>
                <a:latin typeface="Raleway"/>
                <a:ea typeface="Raleway"/>
                <a:cs typeface="Raleway"/>
                <a:sym typeface="Raleway"/>
              </a:rPr>
              <a:t>덤으로 픽했음. 다 비슷한 거래이기 때문(위믹스 중심, 작은액수 자잘한 거래)</a:t>
            </a:r>
            <a:endParaRPr b="1" sz="12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b="1" sz="1200">
              <a:solidFill>
                <a:srgbClr val="1A1A1A"/>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ko" sz="1200">
                <a:solidFill>
                  <a:srgbClr val="1A1A1A"/>
                </a:solidFill>
                <a:latin typeface="Raleway"/>
                <a:ea typeface="Raleway"/>
                <a:cs typeface="Raleway"/>
                <a:sym typeface="Raleway"/>
              </a:rPr>
              <a:t>: 이 지갑의 특징을 추정하기 위해 거래한 대상 지갑들을 분석 </a:t>
            </a:r>
            <a:endParaRPr/>
          </a:p>
          <a:p>
            <a:pPr indent="0" lvl="0" marL="0" rtl="0" algn="l">
              <a:spcBef>
                <a:spcPts val="0"/>
              </a:spcBef>
              <a:spcAft>
                <a:spcPts val="0"/>
              </a:spcAft>
              <a:buNone/>
            </a:pPr>
            <a:r>
              <a:rPr lang="ko"/>
              <a:t>거래내역</a:t>
            </a:r>
            <a:r>
              <a:rPr lang="ko"/>
              <a:t>을 보니 이 지갑은, </a:t>
            </a:r>
            <a:r>
              <a:rPr lang="ko"/>
              <a:t>두 지갑에서 위믹스 토큰을 전송받아, 0x43- 으로 14일에 일괄 전송. </a:t>
            </a:r>
            <a:r>
              <a:rPr lang="ko"/>
              <a:t>두 지갑을 조사하여 뒷장에 제시.</a:t>
            </a:r>
            <a:endParaRPr/>
          </a:p>
          <a:p>
            <a:pPr indent="0" lvl="0" marL="0" rtl="0" algn="l">
              <a:lnSpc>
                <a:spcPct val="115000"/>
              </a:lnSpc>
              <a:spcBef>
                <a:spcPts val="1400"/>
              </a:spcBef>
              <a:spcAft>
                <a:spcPts val="0"/>
              </a:spcAft>
              <a:buClr>
                <a:schemeClr val="dk1"/>
              </a:buClr>
              <a:buSzPts val="1100"/>
              <a:buFont typeface="Arial"/>
              <a:buNone/>
            </a:pPr>
            <a:r>
              <a:rPr b="1" lang="ko" sz="1150">
                <a:solidFill>
                  <a:schemeClr val="dk1"/>
                </a:solidFill>
                <a:latin typeface="Verdana"/>
                <a:ea typeface="Verdana"/>
                <a:cs typeface="Verdana"/>
                <a:sym typeface="Verdana"/>
              </a:rPr>
              <a:t>Potential Conclusions:</a:t>
            </a:r>
            <a:endParaRPr b="1" sz="1150">
              <a:solidFill>
                <a:schemeClr val="dk1"/>
              </a:solidFill>
              <a:latin typeface="Verdana"/>
              <a:ea typeface="Verdana"/>
              <a:cs typeface="Verdana"/>
              <a:sym typeface="Verdana"/>
            </a:endParaRPr>
          </a:p>
          <a:p>
            <a:pPr indent="-288925" lvl="0" marL="457200" rtl="0" algn="l">
              <a:lnSpc>
                <a:spcPct val="115000"/>
              </a:lnSpc>
              <a:spcBef>
                <a:spcPts val="1000"/>
              </a:spcBef>
              <a:spcAft>
                <a:spcPts val="0"/>
              </a:spcAft>
              <a:buClr>
                <a:schemeClr val="dk1"/>
              </a:buClr>
              <a:buSzPts val="950"/>
              <a:buFont typeface="Verdana"/>
              <a:buChar char="●"/>
            </a:pPr>
            <a:r>
              <a:rPr b="1" lang="ko" sz="950">
                <a:solidFill>
                  <a:schemeClr val="dk1"/>
                </a:solidFill>
                <a:latin typeface="Verdana"/>
                <a:ea typeface="Verdana"/>
                <a:cs typeface="Verdana"/>
                <a:sym typeface="Verdana"/>
              </a:rPr>
              <a:t>Targeted Use:</a:t>
            </a:r>
            <a:r>
              <a:rPr lang="ko" sz="950">
                <a:solidFill>
                  <a:schemeClr val="dk1"/>
                </a:solidFill>
                <a:latin typeface="Verdana"/>
                <a:ea typeface="Verdana"/>
                <a:cs typeface="Verdana"/>
                <a:sym typeface="Verdana"/>
              </a:rPr>
              <a:t> This wallet seems to be used for specific purposes related to WEMIX, possibly for staking, trading, or interacting with a particular application.</a:t>
            </a:r>
            <a:endParaRPr sz="950">
              <a:solidFill>
                <a:schemeClr val="dk1"/>
              </a:solidFill>
              <a:latin typeface="Verdana"/>
              <a:ea typeface="Verdana"/>
              <a:cs typeface="Verdana"/>
              <a:sym typeface="Verdana"/>
            </a:endParaRPr>
          </a:p>
          <a:p>
            <a:pPr indent="-288925" lvl="0" marL="457200" rtl="0" algn="l">
              <a:lnSpc>
                <a:spcPct val="115000"/>
              </a:lnSpc>
              <a:spcBef>
                <a:spcPts val="0"/>
              </a:spcBef>
              <a:spcAft>
                <a:spcPts val="0"/>
              </a:spcAft>
              <a:buClr>
                <a:schemeClr val="dk1"/>
              </a:buClr>
              <a:buSzPts val="950"/>
              <a:buFont typeface="Verdana"/>
              <a:buChar char="●"/>
            </a:pPr>
            <a:r>
              <a:rPr b="1" lang="ko" sz="950">
                <a:solidFill>
                  <a:schemeClr val="dk1"/>
                </a:solidFill>
                <a:latin typeface="Verdana"/>
                <a:ea typeface="Verdana"/>
                <a:cs typeface="Verdana"/>
                <a:sym typeface="Verdana"/>
              </a:rPr>
              <a:t>Efficient Management:</a:t>
            </a:r>
            <a:r>
              <a:rPr lang="ko" sz="950">
                <a:solidFill>
                  <a:schemeClr val="dk1"/>
                </a:solidFill>
                <a:latin typeface="Verdana"/>
                <a:ea typeface="Verdana"/>
                <a:cs typeface="Verdana"/>
                <a:sym typeface="Verdana"/>
              </a:rPr>
              <a:t> The wallet efficiently balances its inflows and outflows, likely for specific operations rather than general usage.</a:t>
            </a:r>
            <a:endParaRPr sz="950">
              <a:solidFill>
                <a:schemeClr val="dk1"/>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ko" sz="950">
                <a:solidFill>
                  <a:schemeClr val="dk1"/>
                </a:solidFill>
                <a:latin typeface="Verdana"/>
                <a:ea typeface="Verdana"/>
                <a:cs typeface="Verdana"/>
                <a:sym typeface="Verdana"/>
              </a:rPr>
              <a:t>"For a deeper analysis, let’s examine two wallets that have had transactions with this wallet."</a:t>
            </a:r>
            <a:endParaRPr sz="950">
              <a:solidFill>
                <a:schemeClr val="dk1"/>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t/>
            </a:r>
            <a:endParaRPr b="1" sz="950">
              <a:solidFill>
                <a:schemeClr val="dk1"/>
              </a:solidFill>
              <a:latin typeface="Verdana"/>
              <a:ea typeface="Verdana"/>
              <a:cs typeface="Verdana"/>
              <a:sym typeface="Verdana"/>
            </a:endParaRPr>
          </a:p>
          <a:p>
            <a:pPr indent="0" lvl="0" marL="0" rtl="0" algn="l">
              <a:spcBef>
                <a:spcPts val="100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f20becbdf1_4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f20becbdf1_4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a:t>
            </a:r>
            <a:r>
              <a:rPr lang="ko"/>
              <a:t>럼 0xd~와 거래한 두 지갑의 정체는 무엇일까? 트래킹 시작</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0xd와 거래한 첫번째 지갑: 매일 사용하는 개인 지갑이라기보다는 특수목적 (스테이킹 등 블록체인 활동)</a:t>
            </a:r>
            <a:r>
              <a:rPr lang="ko">
                <a:solidFill>
                  <a:schemeClr val="dk1"/>
                </a:solidFill>
              </a:rPr>
              <a:t>을 가진 지갑</a:t>
            </a:r>
            <a:br>
              <a:rPr lang="ko"/>
            </a:b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f20becbdf1_4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f20becbdf1_4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0xde</a:t>
            </a:r>
            <a:r>
              <a:rPr lang="ko"/>
              <a:t>와 거래한 지갑 2 분석 시작!</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슬라이드 내용 설명 후, 예측되는 지갑2의 정체: </a:t>
            </a:r>
            <a:endParaRPr/>
          </a:p>
          <a:p>
            <a:pPr indent="0" lvl="0" marL="0" rtl="0" algn="l">
              <a:spcBef>
                <a:spcPts val="0"/>
              </a:spcBef>
              <a:spcAft>
                <a:spcPts val="0"/>
              </a:spcAft>
              <a:buNone/>
            </a:pPr>
            <a:r>
              <a:rPr lang="ko">
                <a:solidFill>
                  <a:schemeClr val="dk1"/>
                </a:solidFill>
              </a:rPr>
              <a:t>일단, </a:t>
            </a:r>
            <a:r>
              <a:rPr lang="ko">
                <a:solidFill>
                  <a:schemeClr val="dk1"/>
                </a:solidFill>
              </a:rPr>
              <a:t>빈도가 작으므로 exchage wallet이 아닐 것이라 추측. </a:t>
            </a:r>
            <a:r>
              <a:rPr lang="ko"/>
              <a:t>일정한 입금과 출금, 높은 ‘승인' 빈도 등을 보았을 떄 “개인 지갑" 혹은 “Active DeFi User”로 추측</a:t>
            </a:r>
            <a:endParaRPr/>
          </a:p>
          <a:p>
            <a:pPr indent="0" lvl="0" marL="0" rtl="0" algn="l">
              <a:lnSpc>
                <a:spcPct val="115000"/>
              </a:lnSpc>
              <a:spcBef>
                <a:spcPts val="1000"/>
              </a:spcBef>
              <a:spcAft>
                <a:spcPts val="0"/>
              </a:spcAft>
              <a:buNone/>
            </a:pPr>
            <a:r>
              <a:rPr lang="ko" sz="950">
                <a:solidFill>
                  <a:schemeClr val="dk1"/>
                </a:solidFill>
                <a:latin typeface="Verdana"/>
                <a:ea typeface="Verdana"/>
                <a:cs typeface="Verdana"/>
                <a:sym typeface="Verdana"/>
              </a:rPr>
              <a:t>-메인 지갑(0xde~)</a:t>
            </a:r>
            <a:endParaRPr sz="950">
              <a:solidFill>
                <a:schemeClr val="dk1"/>
              </a:solidFill>
              <a:latin typeface="Verdana"/>
              <a:ea typeface="Verdana"/>
              <a:cs typeface="Verdana"/>
              <a:sym typeface="Verdana"/>
            </a:endParaRPr>
          </a:p>
          <a:p>
            <a:pPr indent="0" lvl="0" marL="0" rtl="0" algn="l">
              <a:spcBef>
                <a:spcPts val="1000"/>
              </a:spcBef>
              <a:spcAft>
                <a:spcPts val="0"/>
              </a:spcAft>
              <a:buClr>
                <a:schemeClr val="dk1"/>
              </a:buClr>
              <a:buSzPts val="1100"/>
              <a:buFont typeface="Arial"/>
              <a:buNone/>
            </a:pPr>
            <a:r>
              <a:rPr lang="ko">
                <a:solidFill>
                  <a:schemeClr val="dk1"/>
                </a:solidFill>
              </a:rPr>
              <a:t>지갑 1, 지갑 2의 분석을 토대로 0xde 추측: 특수한 중개지갑이나 서비스관련지갑일 것이다</a:t>
            </a:r>
            <a:endParaRPr>
              <a:solidFill>
                <a:schemeClr val="dk1"/>
              </a:solidFill>
            </a:endParaRPr>
          </a:p>
          <a:p>
            <a:pPr indent="0" lvl="0" marL="0" rtl="0" algn="l">
              <a:lnSpc>
                <a:spcPct val="115000"/>
              </a:lnSpc>
              <a:spcBef>
                <a:spcPts val="1000"/>
              </a:spcBef>
              <a:spcAft>
                <a:spcPts val="1000"/>
              </a:spcAft>
              <a:buNone/>
            </a:pPr>
            <a:r>
              <a:t/>
            </a:r>
            <a:endParaRPr sz="950">
              <a:solidFill>
                <a:schemeClr val="dk1"/>
              </a:solidFill>
              <a:latin typeface="Verdana"/>
              <a:ea typeface="Verdana"/>
              <a:cs typeface="Verdana"/>
              <a:sym typeface="Verdan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7ffdbaae9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7ffdbaae9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300">
                <a:solidFill>
                  <a:schemeClr val="dk1"/>
                </a:solidFill>
              </a:rPr>
              <a:t>재상장 날짜인 2/16일의 전후 네트워크 분석을 그려보았는데, 그 중 2/6 그래프입니다 .</a:t>
            </a:r>
            <a:endParaRPr sz="1300">
              <a:solidFill>
                <a:schemeClr val="dk1"/>
              </a:solidFill>
            </a:endParaRPr>
          </a:p>
          <a:p>
            <a:pPr indent="0" lvl="0" marL="0" rtl="0" algn="l">
              <a:spcBef>
                <a:spcPts val="0"/>
              </a:spcBef>
              <a:spcAft>
                <a:spcPts val="0"/>
              </a:spcAft>
              <a:buClr>
                <a:schemeClr val="dk1"/>
              </a:buClr>
              <a:buSzPts val="1100"/>
              <a:buFont typeface="Arial"/>
              <a:buNone/>
            </a:pPr>
            <a:r>
              <a:rPr lang="ko" sz="1300">
                <a:solidFill>
                  <a:schemeClr val="dk1"/>
                </a:solidFill>
              </a:rPr>
              <a:t> 어? </a:t>
            </a:r>
            <a:r>
              <a:rPr lang="ko" sz="1300">
                <a:solidFill>
                  <a:schemeClr val="dk1"/>
                </a:solidFill>
              </a:rPr>
              <a:t>그래프에 나타나는 동그라미들이 보입니다. 이상거래의 대표적인 형태인 셀프루프 (self loop)입니다. (Polkadot 논문을 참고하였음)</a:t>
            </a:r>
            <a:endParaRPr sz="1300">
              <a:solidFill>
                <a:schemeClr val="dk1"/>
              </a:solidFill>
            </a:endParaRPr>
          </a:p>
          <a:p>
            <a:pPr indent="0" lvl="0" marL="0" rtl="0" algn="l">
              <a:spcBef>
                <a:spcPts val="0"/>
              </a:spcBef>
              <a:spcAft>
                <a:spcPts val="0"/>
              </a:spcAft>
              <a:buClr>
                <a:schemeClr val="dk1"/>
              </a:buClr>
              <a:buSzPts val="1100"/>
              <a:buFont typeface="Arial"/>
              <a:buNone/>
            </a:pPr>
            <a:r>
              <a:rPr lang="ko" sz="1300">
                <a:solidFill>
                  <a:schemeClr val="dk1"/>
                </a:solidFill>
              </a:rPr>
              <a:t>self loop = “the destination address is the same as the sender’s address.”</a:t>
            </a:r>
            <a:endParaRPr sz="130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7ffdbaae9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7ffdbaae9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2022</a:t>
            </a:r>
            <a:r>
              <a:rPr lang="ko"/>
              <a:t>년 11월 </a:t>
            </a:r>
            <a:r>
              <a:rPr lang="ko"/>
              <a:t>17</a:t>
            </a:r>
            <a:r>
              <a:rPr lang="ko"/>
              <a:t>일 spike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7ffdbaae9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7ffdbaae9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22년 11월 ~ 23년 2월 중 셀프루프 빈도높은 상위지갑 2개</a:t>
            </a:r>
            <a:endParaRPr>
              <a:solidFill>
                <a:schemeClr val="dk1"/>
              </a:solidFill>
            </a:endParaRPr>
          </a:p>
          <a:p>
            <a:pPr indent="0" lvl="0" marL="0" rtl="0" algn="l">
              <a:spcBef>
                <a:spcPts val="0"/>
              </a:spcBef>
              <a:spcAft>
                <a:spcPts val="0"/>
              </a:spcAft>
              <a:buNone/>
            </a:pPr>
            <a:r>
              <a:rPr lang="ko">
                <a:solidFill>
                  <a:schemeClr val="dk1"/>
                </a:solidFill>
              </a:rPr>
              <a:t>페이지 당 거래 25개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f1fd1bdb2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f1fd1bdb2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summary and conclusion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저희 프로젝트는 제생각엔 특정 이벤트가 있을 때 네트워크상의 변화가 존재하고, 그것을 잡아내며 그 네트워크의 변화를 주도하는 노드들을 분석하는 것이 목표인거 같아요</a:t>
            </a:r>
            <a:endParaRPr/>
          </a:p>
          <a:p>
            <a:pPr indent="0" lvl="0" marL="0" rtl="0" algn="l">
              <a:spcBef>
                <a:spcPts val="0"/>
              </a:spcBef>
              <a:spcAft>
                <a:spcPts val="0"/>
              </a:spcAft>
              <a:buNone/>
            </a:pPr>
            <a:r>
              <a:rPr lang="ko"/>
              <a:t>그래서 저희는 그 이벤트 발생에 네트워크 그래프, centrality, density등의 네트워크 지표들이 변화가 일어났고</a:t>
            </a:r>
            <a:endParaRPr/>
          </a:p>
          <a:p>
            <a:pPr indent="0" lvl="0" marL="0" rtl="0" algn="l">
              <a:spcBef>
                <a:spcPts val="0"/>
              </a:spcBef>
              <a:spcAft>
                <a:spcPts val="0"/>
              </a:spcAft>
              <a:buNone/>
            </a:pPr>
            <a:r>
              <a:rPr lang="ko"/>
              <a:t>상장폐지 관련 이벤트에선 전보다 indegree의 비중이 높은 노드들이 늘어나는 것으로 보이고, 상장관련 이벤트에선 전보다 outdegree의 비중이 높은 노드들이 늘어나는 것을 보았습니다</a:t>
            </a:r>
            <a:endParaRPr/>
          </a:p>
          <a:p>
            <a:pPr indent="0" lvl="0" marL="0" rtl="0" algn="l">
              <a:spcBef>
                <a:spcPts val="0"/>
              </a:spcBef>
              <a:spcAft>
                <a:spcPts val="0"/>
              </a:spcAft>
              <a:buNone/>
            </a:pPr>
            <a:r>
              <a:rPr lang="ko"/>
              <a:t>그리고 node를 분석해본 결과 아쉽게도 내부자로 의심할만한 거래를 찾지 못했는데</a:t>
            </a:r>
            <a:endParaRPr/>
          </a:p>
          <a:p>
            <a:pPr indent="0" lvl="0" marL="0" rtl="0" algn="l">
              <a:spcBef>
                <a:spcPts val="0"/>
              </a:spcBef>
              <a:spcAft>
                <a:spcPts val="0"/>
              </a:spcAft>
              <a:buNone/>
            </a:pPr>
            <a:r>
              <a:rPr lang="ko"/>
              <a:t>이는 저희의 분석기간에 약 1달전(22년 9월 30일)에 DAXA에서 WEMIX 허위 공시 사실을 발견하여</a:t>
            </a:r>
            <a:endParaRPr/>
          </a:p>
          <a:p>
            <a:pPr indent="0" lvl="0" marL="0" rtl="0" algn="l">
              <a:spcBef>
                <a:spcPts val="0"/>
              </a:spcBef>
              <a:spcAft>
                <a:spcPts val="0"/>
              </a:spcAft>
              <a:buNone/>
            </a:pPr>
            <a:r>
              <a:rPr lang="ko"/>
              <a:t>위믹스의 재단인 위메이드가 당시기간엔 조심했던 것 같고, DAXA와 위메이드와의 유착관계는 없어보인다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f2530aff06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f2530aff06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3eba9dc62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f3eba9dc62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이러한 단점을 보완하기 위해서 금융감독원에서 이상거래 상시 추적 시스템을 도입하였는데요</a:t>
            </a:r>
            <a:endParaRPr/>
          </a:p>
          <a:p>
            <a:pPr indent="0" lvl="0" marL="0" rtl="0" algn="l">
              <a:spcBef>
                <a:spcPts val="0"/>
              </a:spcBef>
              <a:spcAft>
                <a:spcPts val="0"/>
              </a:spcAft>
              <a:buNone/>
            </a:pPr>
            <a:r>
              <a:rPr lang="ko"/>
              <a:t>이러한 시스템은 2024년 7월에 출시는 되었지만 아직 도입 초기 단계입니다.</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2530aff0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f2530aff0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f2530aff06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f2530aff06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f44b06da61_8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f44b06da61_8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f3eba9dc6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f3eba9dc6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f2530aff06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f2530aff06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f174963be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f174963be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f3eba9dc62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f3eba9dc62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f2530aff0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f2530aff0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f20becbdf1_4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f20becbdf1_4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wemix 2023.02.16. TOP 15 (betweenness, page rank) 그래프</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f20becbdf1_4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f20becbdf1_4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wemix 2023.02.16. TOP 15 (betweenness, page rank) 그래프</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3eba9dc62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3eba9dc62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금융감독원은 기존의 한국 거래소 등 증권거래소에서 사용하는 이상 거래 추적 시스템을 업비트 등의 가상자산 거래소에 도입을 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그리고 거래소 외에서 발생하는 거래등은 온체인 모니터링 시스템을 도입하였으나 이에 대한 관련 연구는 매우 부족한 상태입니다.</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7fc1bf390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7fc1bf390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wemix 2023.02.16. TOP 15 (betweenness, page rank) 그래프</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f3645d903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f3645d903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f3eba9dc62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f3eba9dc62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 기간 중 셀프루프가 가장 많이 일어난 날짜 (spikes)</a:t>
            </a:r>
            <a:endParaRPr/>
          </a:p>
          <a:p>
            <a:pPr indent="0" lvl="0" marL="0" rtl="0" algn="l">
              <a:spcBef>
                <a:spcPts val="0"/>
              </a:spcBef>
              <a:spcAft>
                <a:spcPts val="0"/>
              </a:spcAft>
              <a:buClr>
                <a:schemeClr val="dk1"/>
              </a:buClr>
              <a:buSzPts val="1100"/>
              <a:buFont typeface="Arial"/>
              <a:buNone/>
            </a:pPr>
            <a:r>
              <a:rPr lang="ko" sz="1400">
                <a:solidFill>
                  <a:schemeClr val="dk1"/>
                </a:solidFill>
              </a:rPr>
              <a:t>셀프루프 가장 많이 일어난 spike 날짜의 셀프루프 데이터 뽑아봄…</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주피터 참고해서 필요한 자료 추출하세용.. 아니면 spike 스킵하고 셀프루프 많이 한 지갑 설명만 기존대로 해도 좋을듯</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7fc5352c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7fc5352c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7ffdbaae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7ffdbaae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7ffdbaae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7ffdbaae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7ffdbaae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7ffdbaae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7fc5352c8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7fc5352c8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2</a:t>
            </a:r>
            <a:r>
              <a:rPr lang="ko"/>
              <a:t>월 14일 중 거래금액이 가장 튀는 시간대는 06:00 UTC</a:t>
            </a:r>
            <a:endParaRPr/>
          </a:p>
          <a:p>
            <a:pPr indent="0" lvl="0" marL="0" rtl="0" algn="l">
              <a:spcBef>
                <a:spcPts val="0"/>
              </a:spcBef>
              <a:spcAft>
                <a:spcPts val="0"/>
              </a:spcAft>
              <a:buNone/>
            </a:pPr>
            <a:r>
              <a:rPr lang="ko" u="sng">
                <a:solidFill>
                  <a:schemeClr val="hlink"/>
                </a:solidFill>
                <a:hlinkClick r:id="rId2"/>
              </a:rPr>
              <a:t>https://klaytnscope.com/tx/0xfe86e2b018aa8ea321d2d18363f21acf334d6fbd0165ab22bc43eb6b0398ca22?tabId=tokenTransfer</a:t>
            </a:r>
            <a:r>
              <a:rPr lang="ko"/>
              <a:t> (Feb 14, 2023 16:59:33 / Local) UTC 기준으로 7시 59분 (약 8시) </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f20becbdf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f20becbdf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거래금</a:t>
            </a:r>
            <a:r>
              <a:rPr lang="ko"/>
              <a:t>액 상위 1% </a:t>
            </a:r>
            <a:r>
              <a:rPr lang="ko"/>
              <a:t>2</a:t>
            </a:r>
            <a:r>
              <a:rPr lang="ko"/>
              <a:t>월 14일 6시: </a:t>
            </a:r>
            <a:r>
              <a:rPr lang="ko"/>
              <a:t>거래</a:t>
            </a:r>
            <a:r>
              <a:rPr lang="ko"/>
              <a:t>한 지갑 총 40개</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f20becbdf1_4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f20becbdf1_4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3eba9dc62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3eba9dc62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금융감독원이 이런 시스템을 도입한 것은 가상자산 이용자 보호등에 관한 법률이 2023년에 도입되고 올해 7월달에 시행이 되어서 입니다.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f20becbdf1_4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f20becbdf1_4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조사기간(9일~23일) 중 가장 거래금액이 큰 거래에 대한 설명</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7fc5352c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7fc5352c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f20becbdf1_4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f20becbdf1_4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2</a:t>
            </a:r>
            <a:r>
              <a:rPr lang="ko"/>
              <a:t>월16일도 동일한 과정?</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7ffdbaae9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7ffdbaae9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f20becbdf1_4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f20becbdf1_4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7ffdbaae9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7ffdbaae9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2022.11. - 2023.2. 까</a:t>
            </a:r>
            <a:r>
              <a:rPr lang="ko"/>
              <a:t>지 셀프루프 빈도가 가장 높은 두 지갑의 산포도를 그려보았습니다. 빈도 1위 지갑은 빨간색, 2위 지갑은 초록색입니다.</a:t>
            </a:r>
            <a:endParaRPr/>
          </a:p>
          <a:p>
            <a:pPr indent="0" lvl="0" marL="0" rtl="0" algn="l">
              <a:spcBef>
                <a:spcPts val="0"/>
              </a:spcBef>
              <a:spcAft>
                <a:spcPts val="0"/>
              </a:spcAft>
              <a:buNone/>
            </a:pPr>
            <a:r>
              <a:rPr lang="ko"/>
              <a:t>아래 줄글과 같은 이유로 red wallet을 살펴볼 필요가 있겠습니다 ㅋ (뒤 슬라이드에 이어짐)</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f20becbdf1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f20becbdf1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750">
                <a:latin typeface="Verdana"/>
                <a:ea typeface="Verdana"/>
                <a:cs typeface="Verdana"/>
                <a:sym typeface="Verdana"/>
              </a:rPr>
              <a:t>0xc6a2ad8cc6e4a7e08fc37cc5954be07d499e7654</a:t>
            </a:r>
            <a:br>
              <a:rPr lang="ko" sz="1400"/>
            </a:br>
            <a:r>
              <a:rPr lang="ko" sz="1400"/>
              <a:t>굉장히 빈번한 빈도의 지갑인데 트랜잭션 빈도와 금액 모두 높음. </a:t>
            </a:r>
            <a:br>
              <a:rPr lang="ko" sz="1400"/>
            </a:br>
            <a:r>
              <a:rPr lang="ko" sz="1400"/>
              <a:t>온체인 데이터를 보니 1분동안 다수의 send, receive하고, orbit, klayswap 등 스왑도 다수 보임</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f3d7f5ef9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f3d7f5ef9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클러스터 분석 힌트 </a:t>
            </a:r>
            <a:endParaRPr/>
          </a:p>
          <a:p>
            <a:pPr indent="0" lvl="0" marL="0" rtl="0" algn="l">
              <a:spcBef>
                <a:spcPts val="0"/>
              </a:spcBef>
              <a:spcAft>
                <a:spcPts val="0"/>
              </a:spcAft>
              <a:buNone/>
            </a:pPr>
            <a:r>
              <a:rPr lang="ko"/>
              <a:t>컴포넌츠 클러스터 비슷</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3eba9dc62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f3eba9dc62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이용자를 보호하는 법률은 도입이 되었지만 이용자 보호를 제외한 공시와 규제 등에 관한 내용은 2차 입법 등에 도입이 될 예정이며 이에 대한 업계에서의 입법 지원이 필요한 상황입니다.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5.png"/><Relationship Id="rId13" Type="http://schemas.openxmlformats.org/officeDocument/2006/relationships/image" Target="../media/image26.jpg"/><Relationship Id="rId12"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30.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omments" Target="../comments/commen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comments" Target="../comments/comment4.xml"/><Relationship Id="rId4" Type="http://schemas.openxmlformats.org/officeDocument/2006/relationships/image" Target="../media/image27.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hoppin17.github.io/DASSET/network_2022-11-10_2022-11-24_amount.html" TargetMode="External"/><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hoppin17.github.io/DASSET/network_2022-11-25_2022-12-10_amount.html" TargetMode="External"/><Relationship Id="rId4"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hoppin17.github.io/DASSET/network_2023-02-09_2023-02-23_amount.html" TargetMode="External"/><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comments" Target="../comments/comment5.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comments" Target="../comments/comment6.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hoppin17.github.io/DASSET/WEMIX_2022-11-14~11-24_CDF_graph_plot.html" TargetMode="Externa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hoppin17.github.io/DASSET/WEMIX_2022-11-25~12-10_CDF_graph_plot.html" TargetMode="Externa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hoppin17.github.io/DASSET/WEMIX_2023-02-09~02-23_CDF_graph_plot.html" TargetMode="Externa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comments" Target="../comments/commen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comments" Target="../comments/commen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comments" Target="../comments/commen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comments" Target="../comments/comment10.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comments" Target="../comments/commen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comments" Target="../comments/comment1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comments" Target="../comments/commen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hyperlink" Target="https://docs.google.com/spreadsheets/d/1__X0RZuH4YY2TIhLRl3crgMCH0xxNJhEhufDvA6GVgc/edit?gid=0#gid=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comments" Target="../comments/comment14.xml"/><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s://klaytnscope.com/account/0xde8fcdc2e8eeb3495d355070ad5f8e3da7ed4001" TargetMode="External"/><Relationship Id="rId4" Type="http://schemas.openxmlformats.org/officeDocument/2006/relationships/hyperlink" Target="https://klaytnscope.com/account/0xde8fcdc2e8eeb3495d355070ad5f8e3da7ed4001"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hyperlink" Target="https://klaytnscope.com/account/0xde8fcdc2e8eeb3495d355070ad5f8e3da7ed4001" TargetMode="External"/><Relationship Id="rId4" Type="http://schemas.openxmlformats.org/officeDocument/2006/relationships/hyperlink" Target="https://klaytnscope.com/account/0xde8fcdc2e8eeb3495d355070ad5f8e3da7ed4001"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hyperlink" Target="https://klaytnscope.com/account/0xde8fcdc2e8eeb3495d355070ad5f8e3da7ed4001" TargetMode="External"/><Relationship Id="rId4" Type="http://schemas.openxmlformats.org/officeDocument/2006/relationships/image" Target="../media/image53.png"/><Relationship Id="rId5" Type="http://schemas.openxmlformats.org/officeDocument/2006/relationships/hyperlink" Target="https://klaytnscope.com/account/0xde8fcdc2e8eeb3495d355070ad5f8e3da7ed4001" TargetMode="External"/><Relationship Id="rId6" Type="http://schemas.openxmlformats.org/officeDocument/2006/relationships/hyperlink" Target="https://klaytnscope.com/account/0xde8fcdc2e8eeb3495d355070ad5f8e3da7ed4001"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hyperlink" Target="https://klaytnscope.com/account/0xde8fcdc2e8eeb3495d355070ad5f8e3da7ed4001" TargetMode="External"/><Relationship Id="rId5" Type="http://schemas.openxmlformats.org/officeDocument/2006/relationships/hyperlink" Target="https://klaytnscope.com/account/0xde8fcdc2e8eeb3495d355070ad5f8e3da7ed4001"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44.png"/><Relationship Id="rId4" Type="http://schemas.openxmlformats.org/officeDocument/2006/relationships/hyperlink" Target="https://klaytnscope.com/account/0xd0ea3ffbb53a39033ab4f99d6c01c85810a8a476?tabId=tokenTransfer"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hyperlink" Target="https://doi.org/10.1016/j.jnca.2021.103139" TargetMode="External"/><Relationship Id="rId4" Type="http://schemas.openxmlformats.org/officeDocument/2006/relationships/hyperlink" Target="https://www.sciencedirect.com/science/article/pii/S1084804521001557"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6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hyperlink" Target="https://hoppin17.github.io/DASSET/network_2022-11-10_2022-11-24_neighbors.html" TargetMode="External"/><Relationship Id="rId4" Type="http://schemas.openxmlformats.org/officeDocument/2006/relationships/hyperlink" Target="https://hoppin17.github.io/DASSET/network_2022-11-25_2022-12-10_neighbors.html" TargetMode="External"/><Relationship Id="rId5" Type="http://schemas.openxmlformats.org/officeDocument/2006/relationships/hyperlink" Target="https://hoppin17.github.io/DASSET/network_2023-02-09_2023-02-23_neighbors.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comments" Target="../comments/comment15.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hyperlink" Target="http://203.253.11.22:8888/notebooks/onchain_data_analysis%2Ffintech8_yeona%2FWEMIX%2FSelf%20Loop%20Wallets.ipynb"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comments" Target="../comments/comment16.xml"/><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55.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74.png"/><Relationship Id="rId4" Type="http://schemas.openxmlformats.org/officeDocument/2006/relationships/image" Target="../media/image64.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comments" Target="../comments/comment17.xml"/><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7.xml"/><Relationship Id="rId3" Type="http://schemas.openxmlformats.org/officeDocument/2006/relationships/hyperlink" Target="https://hoppin17.github.io/DASSET/scc_wcc_event.html" TargetMode="External"/><Relationship Id="rId4" Type="http://schemas.openxmlformats.org/officeDocument/2006/relationships/image" Target="../media/image7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85" name="Shape 85"/>
        <p:cNvGrpSpPr/>
        <p:nvPr/>
      </p:nvGrpSpPr>
      <p:grpSpPr>
        <a:xfrm>
          <a:off x="0" y="0"/>
          <a:ext cx="0" cy="0"/>
          <a:chOff x="0" y="0"/>
          <a:chExt cx="0" cy="0"/>
        </a:xfrm>
      </p:grpSpPr>
      <p:sp>
        <p:nvSpPr>
          <p:cNvPr id="86" name="Google Shape;86;p13"/>
          <p:cNvSpPr txBox="1"/>
          <p:nvPr>
            <p:ph idx="4294967295" type="ctrTitle"/>
          </p:nvPr>
        </p:nvSpPr>
        <p:spPr>
          <a:xfrm>
            <a:off x="311700" y="1258850"/>
            <a:ext cx="8520600" cy="2674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ko" sz="3500">
                <a:solidFill>
                  <a:srgbClr val="1D49A7"/>
                </a:solidFill>
                <a:latin typeface="Lato"/>
                <a:ea typeface="Lato"/>
                <a:cs typeface="Lato"/>
                <a:sym typeface="Lato"/>
              </a:rPr>
              <a:t>Analyzing On-Chain Data</a:t>
            </a:r>
            <a:endParaRPr sz="3500">
              <a:solidFill>
                <a:srgbClr val="1D49A7"/>
              </a:solidFill>
              <a:latin typeface="Lato"/>
              <a:ea typeface="Lato"/>
              <a:cs typeface="Lato"/>
              <a:sym typeface="Lato"/>
            </a:endParaRPr>
          </a:p>
          <a:p>
            <a:pPr indent="0" lvl="0" marL="0" rtl="0" algn="ctr">
              <a:spcBef>
                <a:spcPts val="0"/>
              </a:spcBef>
              <a:spcAft>
                <a:spcPts val="0"/>
              </a:spcAft>
              <a:buSzPts val="990"/>
              <a:buNone/>
            </a:pPr>
            <a:r>
              <a:rPr lang="ko" sz="3500">
                <a:solidFill>
                  <a:srgbClr val="1D49A7"/>
                </a:solidFill>
                <a:latin typeface="Lato"/>
                <a:ea typeface="Lato"/>
                <a:cs typeface="Lato"/>
                <a:sym typeface="Lato"/>
              </a:rPr>
              <a:t> </a:t>
            </a:r>
            <a:endParaRPr sz="3500">
              <a:solidFill>
                <a:srgbClr val="1D49A7"/>
              </a:solidFill>
              <a:latin typeface="Lato"/>
              <a:ea typeface="Lato"/>
              <a:cs typeface="Lato"/>
              <a:sym typeface="Lato"/>
            </a:endParaRPr>
          </a:p>
          <a:p>
            <a:pPr indent="0" lvl="0" marL="0" rtl="0" algn="ctr">
              <a:spcBef>
                <a:spcPts val="0"/>
              </a:spcBef>
              <a:spcAft>
                <a:spcPts val="0"/>
              </a:spcAft>
              <a:buSzPts val="990"/>
              <a:buNone/>
            </a:pPr>
            <a:r>
              <a:rPr lang="ko" sz="3500">
                <a:solidFill>
                  <a:srgbClr val="1D49A7"/>
                </a:solidFill>
                <a:latin typeface="Lato"/>
                <a:ea typeface="Lato"/>
                <a:cs typeface="Lato"/>
                <a:sym typeface="Lato"/>
              </a:rPr>
              <a:t>based on specific events</a:t>
            </a:r>
            <a:endParaRPr sz="3500">
              <a:solidFill>
                <a:srgbClr val="1D49A7"/>
              </a:solidFill>
              <a:latin typeface="Lato"/>
              <a:ea typeface="Lato"/>
              <a:cs typeface="Lato"/>
              <a:sym typeface="Lato"/>
            </a:endParaRPr>
          </a:p>
        </p:txBody>
      </p:sp>
      <p:sp>
        <p:nvSpPr>
          <p:cNvPr id="87" name="Google Shape;87;p13"/>
          <p:cNvSpPr/>
          <p:nvPr/>
        </p:nvSpPr>
        <p:spPr>
          <a:xfrm>
            <a:off x="3775050" y="1419175"/>
            <a:ext cx="1593900" cy="36600"/>
          </a:xfrm>
          <a:prstGeom prst="rect">
            <a:avLst/>
          </a:prstGeom>
          <a:solidFill>
            <a:srgbClr val="1D49A7"/>
          </a:solidFill>
          <a:ln cap="flat" cmpd="sng" w="9525">
            <a:solidFill>
              <a:srgbClr val="1D49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1D49A7"/>
              </a:solidFill>
              <a:latin typeface="Lato"/>
              <a:ea typeface="Lato"/>
              <a:cs typeface="Lato"/>
              <a:sym typeface="Lato"/>
            </a:endParaRPr>
          </a:p>
        </p:txBody>
      </p:sp>
      <p:sp>
        <p:nvSpPr>
          <p:cNvPr id="88" name="Google Shape;88;p13"/>
          <p:cNvSpPr txBox="1"/>
          <p:nvPr>
            <p:ph idx="4294967295" type="ctrTitle"/>
          </p:nvPr>
        </p:nvSpPr>
        <p:spPr>
          <a:xfrm>
            <a:off x="4289400" y="3933650"/>
            <a:ext cx="4542900" cy="693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br>
              <a:rPr lang="ko" sz="1400">
                <a:latin typeface="Lato"/>
                <a:ea typeface="Lato"/>
                <a:cs typeface="Lato"/>
                <a:sym typeface="Lato"/>
              </a:rPr>
            </a:br>
            <a:r>
              <a:rPr lang="ko" sz="1400">
                <a:latin typeface="Lato"/>
                <a:ea typeface="Lato"/>
                <a:cs typeface="Lato"/>
                <a:sym typeface="Lato"/>
              </a:rPr>
              <a:t>Dongeun Kim / Taehyung Kim / Yeona Park / Hyeongsik Yoon</a:t>
            </a:r>
            <a:endParaRPr sz="14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59" name="Shape 159"/>
        <p:cNvGrpSpPr/>
        <p:nvPr/>
      </p:nvGrpSpPr>
      <p:grpSpPr>
        <a:xfrm>
          <a:off x="0" y="0"/>
          <a:ext cx="0" cy="0"/>
          <a:chOff x="0" y="0"/>
          <a:chExt cx="0" cy="0"/>
        </a:xfrm>
      </p:grpSpPr>
      <p:sp>
        <p:nvSpPr>
          <p:cNvPr id="160" name="Google Shape;160;p22"/>
          <p:cNvSpPr txBox="1"/>
          <p:nvPr>
            <p:ph idx="4294967295" type="ctrTitle"/>
          </p:nvPr>
        </p:nvSpPr>
        <p:spPr>
          <a:xfrm>
            <a:off x="456125" y="795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Goal</a:t>
            </a:r>
            <a:endParaRPr sz="2000">
              <a:solidFill>
                <a:srgbClr val="1D49A7"/>
              </a:solidFill>
              <a:latin typeface="Lato"/>
              <a:ea typeface="Lato"/>
              <a:cs typeface="Lato"/>
              <a:sym typeface="Lato"/>
            </a:endParaRPr>
          </a:p>
        </p:txBody>
      </p:sp>
      <p:sp>
        <p:nvSpPr>
          <p:cNvPr id="161" name="Google Shape;161;p22"/>
          <p:cNvSpPr txBox="1"/>
          <p:nvPr>
            <p:ph idx="4294967295" type="body"/>
          </p:nvPr>
        </p:nvSpPr>
        <p:spPr>
          <a:xfrm>
            <a:off x="456125" y="1046050"/>
            <a:ext cx="8688000" cy="3597600"/>
          </a:xfrm>
          <a:prstGeom prst="rect">
            <a:avLst/>
          </a:prstGeom>
        </p:spPr>
        <p:txBody>
          <a:bodyPr anchorCtr="0" anchor="t" bIns="91425" lIns="91425" spcFirstLastPara="1" rIns="91425" wrap="square" tIns="91425">
            <a:normAutofit/>
          </a:bodyPr>
          <a:lstStyle/>
          <a:p>
            <a:pPr indent="-313390" lvl="0" marL="457200" rtl="0" algn="l">
              <a:spcBef>
                <a:spcPts val="0"/>
              </a:spcBef>
              <a:spcAft>
                <a:spcPts val="0"/>
              </a:spcAft>
              <a:buClr>
                <a:srgbClr val="000000"/>
              </a:buClr>
              <a:buSzPts val="1335"/>
              <a:buFont typeface="Raleway"/>
              <a:buChar char="➢"/>
            </a:pPr>
            <a:r>
              <a:rPr b="1" lang="ko" sz="1335">
                <a:solidFill>
                  <a:srgbClr val="000000"/>
                </a:solidFill>
              </a:rPr>
              <a:t>On-Chain Data</a:t>
            </a:r>
            <a:r>
              <a:rPr lang="ko" sz="1335">
                <a:solidFill>
                  <a:srgbClr val="000000"/>
                </a:solidFill>
              </a:rPr>
              <a:t>를 다양한 </a:t>
            </a:r>
            <a:r>
              <a:rPr b="1" lang="ko" sz="1335" u="sng">
                <a:solidFill>
                  <a:srgbClr val="FF0000"/>
                </a:solidFill>
              </a:rPr>
              <a:t>Network Analysis</a:t>
            </a:r>
            <a:r>
              <a:rPr lang="ko" sz="1335">
                <a:solidFill>
                  <a:srgbClr val="000000"/>
                </a:solidFill>
              </a:rPr>
              <a:t>를 통해</a:t>
            </a:r>
            <a:r>
              <a:rPr lang="ko" sz="1335">
                <a:solidFill>
                  <a:srgbClr val="000000"/>
                </a:solidFill>
              </a:rPr>
              <a:t> 분석해 본다.</a:t>
            </a:r>
            <a:endParaRPr sz="1335">
              <a:solidFill>
                <a:srgbClr val="000000"/>
              </a:solidFill>
            </a:endParaRPr>
          </a:p>
          <a:p>
            <a:pPr indent="0" lvl="0" marL="457200" rtl="0" algn="l">
              <a:spcBef>
                <a:spcPts val="1200"/>
              </a:spcBef>
              <a:spcAft>
                <a:spcPts val="0"/>
              </a:spcAft>
              <a:buNone/>
            </a:pPr>
            <a:r>
              <a:t/>
            </a:r>
            <a:endParaRPr sz="1335">
              <a:solidFill>
                <a:srgbClr val="000000"/>
              </a:solidFill>
            </a:endParaRPr>
          </a:p>
          <a:p>
            <a:pPr indent="-313390" lvl="0" marL="457200" rtl="0" algn="l">
              <a:spcBef>
                <a:spcPts val="1200"/>
              </a:spcBef>
              <a:spcAft>
                <a:spcPts val="0"/>
              </a:spcAft>
              <a:buClr>
                <a:srgbClr val="000000"/>
              </a:buClr>
              <a:buSzPts val="1335"/>
              <a:buChar char="➢"/>
            </a:pPr>
            <a:r>
              <a:rPr lang="ko" sz="1335">
                <a:solidFill>
                  <a:srgbClr val="000000"/>
                </a:solidFill>
              </a:rPr>
              <a:t>이를 통해 이벤트와 가격변화에 매치시켜 상호 연관성을 찾아본다. </a:t>
            </a:r>
            <a:endParaRPr sz="1335">
              <a:solidFill>
                <a:srgbClr val="000000"/>
              </a:solidFill>
            </a:endParaRPr>
          </a:p>
          <a:p>
            <a:pPr indent="0" lvl="0" marL="0" rtl="0" algn="l">
              <a:spcBef>
                <a:spcPts val="1200"/>
              </a:spcBef>
              <a:spcAft>
                <a:spcPts val="0"/>
              </a:spcAft>
              <a:buNone/>
            </a:pPr>
            <a:r>
              <a:t/>
            </a:r>
            <a:endParaRPr sz="1335">
              <a:solidFill>
                <a:srgbClr val="000000"/>
              </a:solidFill>
            </a:endParaRPr>
          </a:p>
          <a:p>
            <a:pPr indent="-313390" lvl="0" marL="457200" rtl="0" algn="l">
              <a:spcBef>
                <a:spcPts val="1200"/>
              </a:spcBef>
              <a:spcAft>
                <a:spcPts val="0"/>
              </a:spcAft>
              <a:buClr>
                <a:srgbClr val="000000"/>
              </a:buClr>
              <a:buSzPts val="1335"/>
              <a:buFont typeface="Raleway"/>
              <a:buChar char="➢"/>
            </a:pPr>
            <a:r>
              <a:rPr lang="ko" sz="1335">
                <a:solidFill>
                  <a:srgbClr val="000000"/>
                </a:solidFill>
              </a:rPr>
              <a:t>특이점이 있는 지갑을 분류하고 </a:t>
            </a:r>
            <a:r>
              <a:rPr b="1" lang="ko" sz="1335" u="sng">
                <a:solidFill>
                  <a:srgbClr val="FF0000"/>
                </a:solidFill>
              </a:rPr>
              <a:t>Labeling</a:t>
            </a:r>
            <a:r>
              <a:rPr b="1" lang="ko" sz="1335" u="sng">
                <a:solidFill>
                  <a:srgbClr val="000000"/>
                </a:solidFill>
              </a:rPr>
              <a:t> </a:t>
            </a:r>
            <a:r>
              <a:rPr lang="ko" sz="1335">
                <a:solidFill>
                  <a:srgbClr val="000000"/>
                </a:solidFill>
              </a:rPr>
              <a:t>과정을 거쳐</a:t>
            </a:r>
            <a:r>
              <a:rPr lang="ko" sz="1335">
                <a:solidFill>
                  <a:srgbClr val="000000"/>
                </a:solidFill>
              </a:rPr>
              <a:t> 해당 Node를 분석하고 지갑의 주체를 밝힌다. </a:t>
            </a:r>
            <a:endParaRPr sz="1335">
              <a:solidFill>
                <a:srgbClr val="000000"/>
              </a:solidFill>
            </a:endParaRPr>
          </a:p>
          <a:p>
            <a:pPr indent="0" lvl="0" marL="0" rtl="0" algn="l">
              <a:spcBef>
                <a:spcPts val="1200"/>
              </a:spcBef>
              <a:spcAft>
                <a:spcPts val="0"/>
              </a:spcAft>
              <a:buNone/>
            </a:pPr>
            <a:r>
              <a:t/>
            </a:r>
            <a:endParaRPr b="1" sz="1335">
              <a:solidFill>
                <a:srgbClr val="000000"/>
              </a:solidFill>
            </a:endParaRPr>
          </a:p>
          <a:p>
            <a:pPr indent="-313390" lvl="0" marL="457200" rtl="0" algn="l">
              <a:spcBef>
                <a:spcPts val="1200"/>
              </a:spcBef>
              <a:spcAft>
                <a:spcPts val="0"/>
              </a:spcAft>
              <a:buClr>
                <a:srgbClr val="000000"/>
              </a:buClr>
              <a:buSzPts val="1335"/>
              <a:buFont typeface="Raleway"/>
              <a:buChar char="➢"/>
            </a:pPr>
            <a:r>
              <a:rPr lang="ko" sz="1335">
                <a:solidFill>
                  <a:srgbClr val="000000"/>
                </a:solidFill>
              </a:rPr>
              <a:t>향후 </a:t>
            </a:r>
            <a:r>
              <a:rPr b="1" lang="ko" sz="1335">
                <a:solidFill>
                  <a:srgbClr val="000000"/>
                </a:solidFill>
              </a:rPr>
              <a:t>On-Chain Monitoring System</a:t>
            </a:r>
            <a:r>
              <a:rPr lang="ko" sz="1335">
                <a:solidFill>
                  <a:srgbClr val="000000"/>
                </a:solidFill>
              </a:rPr>
              <a:t> 개발에 </a:t>
            </a:r>
            <a:r>
              <a:rPr b="1" lang="ko" sz="1335" u="sng">
                <a:solidFill>
                  <a:srgbClr val="FF0000"/>
                </a:solidFill>
              </a:rPr>
              <a:t>이론적 근거</a:t>
            </a:r>
            <a:r>
              <a:rPr lang="ko" sz="1335">
                <a:solidFill>
                  <a:srgbClr val="000000"/>
                </a:solidFill>
              </a:rPr>
              <a:t>를 제공하고자 함</a:t>
            </a:r>
            <a:endParaRPr sz="1335">
              <a:solidFill>
                <a:srgbClr val="000000"/>
              </a:solidFill>
            </a:endParaRPr>
          </a:p>
          <a:p>
            <a:pPr indent="0" lvl="0" marL="457200" rtl="0" algn="l">
              <a:spcBef>
                <a:spcPts val="1200"/>
              </a:spcBef>
              <a:spcAft>
                <a:spcPts val="0"/>
              </a:spcAft>
              <a:buNone/>
            </a:pPr>
            <a:r>
              <a:t/>
            </a:r>
            <a:endParaRPr sz="1335">
              <a:solidFill>
                <a:srgbClr val="000000"/>
              </a:solidFill>
            </a:endParaRPr>
          </a:p>
          <a:p>
            <a:pPr indent="-313390" lvl="0" marL="457200" rtl="0" algn="l">
              <a:spcBef>
                <a:spcPts val="1200"/>
              </a:spcBef>
              <a:spcAft>
                <a:spcPts val="0"/>
              </a:spcAft>
              <a:buClr>
                <a:srgbClr val="000000"/>
              </a:buClr>
              <a:buSzPts val="1335"/>
              <a:buChar char="➢"/>
            </a:pPr>
            <a:r>
              <a:rPr lang="ko" sz="1335">
                <a:solidFill>
                  <a:srgbClr val="000000"/>
                </a:solidFill>
              </a:rPr>
              <a:t>나아가 향후 있을 가상자산 이용자 보호법 2단계 입법에서 공시의 근거가 되는 연구 결과를 도출하고 함</a:t>
            </a:r>
            <a:endParaRPr sz="1335">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65" name="Shape 165"/>
        <p:cNvGrpSpPr/>
        <p:nvPr/>
      </p:nvGrpSpPr>
      <p:grpSpPr>
        <a:xfrm>
          <a:off x="0" y="0"/>
          <a:ext cx="0" cy="0"/>
          <a:chOff x="0" y="0"/>
          <a:chExt cx="0" cy="0"/>
        </a:xfrm>
      </p:grpSpPr>
      <p:pic>
        <p:nvPicPr>
          <p:cNvPr id="166" name="Google Shape;166;p23"/>
          <p:cNvPicPr preferRelativeResize="0"/>
          <p:nvPr/>
        </p:nvPicPr>
        <p:blipFill>
          <a:blip r:embed="rId3">
            <a:alphaModFix/>
          </a:blip>
          <a:stretch>
            <a:fillRect/>
          </a:stretch>
        </p:blipFill>
        <p:spPr>
          <a:xfrm>
            <a:off x="408548" y="917000"/>
            <a:ext cx="6260751" cy="4117549"/>
          </a:xfrm>
          <a:prstGeom prst="rect">
            <a:avLst/>
          </a:prstGeom>
          <a:noFill/>
          <a:ln>
            <a:noFill/>
          </a:ln>
        </p:spPr>
      </p:pic>
      <p:sp>
        <p:nvSpPr>
          <p:cNvPr id="167" name="Google Shape;167;p23"/>
          <p:cNvSpPr txBox="1"/>
          <p:nvPr>
            <p:ph idx="4294967295" type="ctrTitle"/>
          </p:nvPr>
        </p:nvSpPr>
        <p:spPr>
          <a:xfrm>
            <a:off x="325725" y="-245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2000">
                <a:solidFill>
                  <a:srgbClr val="1D49A7"/>
                </a:solidFill>
                <a:latin typeface="Lato"/>
                <a:ea typeface="Lato"/>
                <a:cs typeface="Lato"/>
                <a:sym typeface="Lato"/>
              </a:rPr>
              <a:t>가상자산 거래 유형</a:t>
            </a:r>
            <a:endParaRPr sz="2000">
              <a:solidFill>
                <a:srgbClr val="1D49A7"/>
              </a:solidFill>
              <a:latin typeface="Lato"/>
              <a:ea typeface="Lato"/>
              <a:cs typeface="Lato"/>
              <a:sym typeface="Lato"/>
            </a:endParaRPr>
          </a:p>
        </p:txBody>
      </p:sp>
      <p:sp>
        <p:nvSpPr>
          <p:cNvPr id="168" name="Google Shape;168;p23"/>
          <p:cNvSpPr txBox="1"/>
          <p:nvPr/>
        </p:nvSpPr>
        <p:spPr>
          <a:xfrm>
            <a:off x="6928500" y="4082175"/>
            <a:ext cx="2043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t>https://nextrope.com/what-is-decentralized-exchange/</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72" name="Shape 172"/>
        <p:cNvGrpSpPr/>
        <p:nvPr/>
      </p:nvGrpSpPr>
      <p:grpSpPr>
        <a:xfrm>
          <a:off x="0" y="0"/>
          <a:ext cx="0" cy="0"/>
          <a:chOff x="0" y="0"/>
          <a:chExt cx="0" cy="0"/>
        </a:xfrm>
      </p:grpSpPr>
      <p:sp>
        <p:nvSpPr>
          <p:cNvPr id="173" name="Google Shape;173;p24"/>
          <p:cNvSpPr txBox="1"/>
          <p:nvPr>
            <p:ph idx="4294967295" type="ctrTitle"/>
          </p:nvPr>
        </p:nvSpPr>
        <p:spPr>
          <a:xfrm>
            <a:off x="52000" y="78300"/>
            <a:ext cx="46698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On-Chain Data</a:t>
            </a:r>
            <a:endParaRPr sz="2000">
              <a:solidFill>
                <a:srgbClr val="1D49A7"/>
              </a:solidFill>
              <a:latin typeface="Lato"/>
              <a:ea typeface="Lato"/>
              <a:cs typeface="Lato"/>
              <a:sym typeface="Lato"/>
            </a:endParaRPr>
          </a:p>
        </p:txBody>
      </p:sp>
      <p:pic>
        <p:nvPicPr>
          <p:cNvPr id="174" name="Google Shape;174;p24"/>
          <p:cNvPicPr preferRelativeResize="0"/>
          <p:nvPr/>
        </p:nvPicPr>
        <p:blipFill>
          <a:blip r:embed="rId3">
            <a:alphaModFix/>
          </a:blip>
          <a:stretch>
            <a:fillRect/>
          </a:stretch>
        </p:blipFill>
        <p:spPr>
          <a:xfrm>
            <a:off x="152400" y="1184400"/>
            <a:ext cx="4669751" cy="3468525"/>
          </a:xfrm>
          <a:prstGeom prst="rect">
            <a:avLst/>
          </a:prstGeom>
          <a:noFill/>
          <a:ln>
            <a:noFill/>
          </a:ln>
        </p:spPr>
      </p:pic>
      <p:sp>
        <p:nvSpPr>
          <p:cNvPr id="175" name="Google Shape;175;p24"/>
          <p:cNvSpPr txBox="1"/>
          <p:nvPr/>
        </p:nvSpPr>
        <p:spPr>
          <a:xfrm>
            <a:off x="100050" y="4729125"/>
            <a:ext cx="8799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300"/>
              <a:t>https://cryptobuyclub.medium.com/on-chain-vs-off-chain-transactions-whats-the-difference-b6de78794c0d</a:t>
            </a:r>
            <a:endParaRPr b="1"/>
          </a:p>
        </p:txBody>
      </p:sp>
      <p:sp>
        <p:nvSpPr>
          <p:cNvPr id="176" name="Google Shape;176;p24"/>
          <p:cNvSpPr txBox="1"/>
          <p:nvPr/>
        </p:nvSpPr>
        <p:spPr>
          <a:xfrm>
            <a:off x="4883525" y="1184400"/>
            <a:ext cx="3928500" cy="42159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111111"/>
              </a:buClr>
              <a:buSzPts val="1350"/>
              <a:buFont typeface="Lato"/>
              <a:buChar char="●"/>
            </a:pPr>
            <a:r>
              <a:rPr b="1" lang="ko" sz="1350">
                <a:solidFill>
                  <a:srgbClr val="111111"/>
                </a:solidFill>
                <a:highlight>
                  <a:srgbClr val="F6F6F6"/>
                </a:highlight>
                <a:latin typeface="Lato"/>
                <a:ea typeface="Lato"/>
                <a:cs typeface="Lato"/>
                <a:sym typeface="Lato"/>
              </a:rPr>
              <a:t>On-chain transactions are validated, recorded, and confirmed on a main blockchain.</a:t>
            </a:r>
            <a:endParaRPr b="1" sz="1350">
              <a:solidFill>
                <a:srgbClr val="111111"/>
              </a:solidFill>
              <a:highlight>
                <a:srgbClr val="F6F6F6"/>
              </a:highlight>
              <a:latin typeface="Lato"/>
              <a:ea typeface="Lato"/>
              <a:cs typeface="Lato"/>
              <a:sym typeface="Lato"/>
            </a:endParaRPr>
          </a:p>
          <a:p>
            <a:pPr indent="-314325" lvl="0" marL="457200" rtl="0" algn="l">
              <a:lnSpc>
                <a:spcPct val="115000"/>
              </a:lnSpc>
              <a:spcBef>
                <a:spcPts val="0"/>
              </a:spcBef>
              <a:spcAft>
                <a:spcPts val="0"/>
              </a:spcAft>
              <a:buClr>
                <a:srgbClr val="111111"/>
              </a:buClr>
              <a:buSzPts val="1350"/>
              <a:buFont typeface="Lato"/>
              <a:buChar char="●"/>
            </a:pPr>
            <a:r>
              <a:rPr b="1" lang="ko" sz="1350">
                <a:solidFill>
                  <a:srgbClr val="111111"/>
                </a:solidFill>
                <a:highlight>
                  <a:srgbClr val="F6F6F6"/>
                </a:highlight>
                <a:latin typeface="Lato"/>
                <a:ea typeface="Lato"/>
                <a:cs typeface="Lato"/>
                <a:sym typeface="Lato"/>
              </a:rPr>
              <a:t>Off-chain transactions occur off a main blockchain network, such as on a second-layer chain.</a:t>
            </a:r>
            <a:endParaRPr b="1" sz="1350">
              <a:solidFill>
                <a:srgbClr val="111111"/>
              </a:solidFill>
              <a:highlight>
                <a:srgbClr val="F6F6F6"/>
              </a:highlight>
              <a:latin typeface="Lato"/>
              <a:ea typeface="Lato"/>
              <a:cs typeface="Lato"/>
              <a:sym typeface="Lato"/>
            </a:endParaRPr>
          </a:p>
          <a:p>
            <a:pPr indent="-314325" lvl="0" marL="457200" rtl="0" algn="l">
              <a:lnSpc>
                <a:spcPct val="115000"/>
              </a:lnSpc>
              <a:spcBef>
                <a:spcPts val="0"/>
              </a:spcBef>
              <a:spcAft>
                <a:spcPts val="0"/>
              </a:spcAft>
              <a:buClr>
                <a:srgbClr val="111111"/>
              </a:buClr>
              <a:buSzPts val="1350"/>
              <a:buFont typeface="Lato"/>
              <a:buChar char="●"/>
            </a:pPr>
            <a:r>
              <a:rPr b="1" lang="ko" sz="1350">
                <a:solidFill>
                  <a:srgbClr val="111111"/>
                </a:solidFill>
                <a:highlight>
                  <a:srgbClr val="F6F6F6"/>
                </a:highlight>
                <a:latin typeface="Lato"/>
                <a:ea typeface="Lato"/>
                <a:cs typeface="Lato"/>
                <a:sym typeface="Lato"/>
              </a:rPr>
              <a:t>On-chain transactions are more secure since they can't be altered once they're recorded on the blockchain network.</a:t>
            </a:r>
            <a:endParaRPr b="1" sz="1350">
              <a:solidFill>
                <a:srgbClr val="111111"/>
              </a:solidFill>
              <a:highlight>
                <a:srgbClr val="F6F6F6"/>
              </a:highlight>
              <a:latin typeface="Lato"/>
              <a:ea typeface="Lato"/>
              <a:cs typeface="Lato"/>
              <a:sym typeface="Lato"/>
            </a:endParaRPr>
          </a:p>
          <a:p>
            <a:pPr indent="-314325" lvl="0" marL="457200" rtl="0" algn="l">
              <a:lnSpc>
                <a:spcPct val="115000"/>
              </a:lnSpc>
              <a:spcBef>
                <a:spcPts val="0"/>
              </a:spcBef>
              <a:spcAft>
                <a:spcPts val="0"/>
              </a:spcAft>
              <a:buClr>
                <a:srgbClr val="111111"/>
              </a:buClr>
              <a:buSzPts val="1350"/>
              <a:buFont typeface="Lato"/>
              <a:buChar char="●"/>
            </a:pPr>
            <a:r>
              <a:rPr b="1" lang="ko" sz="1350">
                <a:solidFill>
                  <a:srgbClr val="111111"/>
                </a:solidFill>
                <a:highlight>
                  <a:srgbClr val="F6F6F6"/>
                </a:highlight>
                <a:latin typeface="Lato"/>
                <a:ea typeface="Lato"/>
                <a:cs typeface="Lato"/>
                <a:sym typeface="Lato"/>
              </a:rPr>
              <a:t>On-chain transaction speeds are generally a concern across popularly-used blockchains like Bitcoin and Ethereum because fewer transactions can be processed at once compared to off-chain transactions.</a:t>
            </a:r>
            <a:endParaRPr b="1" sz="1350">
              <a:solidFill>
                <a:srgbClr val="111111"/>
              </a:solidFill>
              <a:highlight>
                <a:srgbClr val="F6F6F6"/>
              </a:highlight>
              <a:latin typeface="Lato"/>
              <a:ea typeface="Lato"/>
              <a:cs typeface="Lato"/>
              <a:sym typeface="Lato"/>
            </a:endParaRPr>
          </a:p>
          <a:p>
            <a:pPr indent="0" lvl="0" marL="457200" rtl="0" algn="l">
              <a:lnSpc>
                <a:spcPct val="115000"/>
              </a:lnSpc>
              <a:spcBef>
                <a:spcPts val="0"/>
              </a:spcBef>
              <a:spcAft>
                <a:spcPts val="0"/>
              </a:spcAft>
              <a:buNone/>
            </a:pPr>
            <a:r>
              <a:t/>
            </a:r>
            <a:endParaRPr b="1" sz="1350">
              <a:solidFill>
                <a:srgbClr val="111111"/>
              </a:solidFill>
              <a:highlight>
                <a:srgbClr val="FFFFFF"/>
              </a:highlight>
              <a:latin typeface="Lato"/>
              <a:ea typeface="Lato"/>
              <a:cs typeface="Lato"/>
              <a:sym typeface="Lato"/>
            </a:endParaRPr>
          </a:p>
          <a:p>
            <a:pPr indent="0" lvl="0" marL="457200" rtl="0" algn="l">
              <a:lnSpc>
                <a:spcPct val="115000"/>
              </a:lnSpc>
              <a:spcBef>
                <a:spcPts val="0"/>
              </a:spcBef>
              <a:spcAft>
                <a:spcPts val="0"/>
              </a:spcAft>
              <a:buNone/>
            </a:pPr>
            <a:r>
              <a:t/>
            </a:r>
            <a:endParaRPr b="1" sz="1350">
              <a:solidFill>
                <a:srgbClr val="111111"/>
              </a:solidFill>
              <a:highlight>
                <a:srgbClr val="FFFFFF"/>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80" name="Shape 180"/>
        <p:cNvGrpSpPr/>
        <p:nvPr/>
      </p:nvGrpSpPr>
      <p:grpSpPr>
        <a:xfrm>
          <a:off x="0" y="0"/>
          <a:ext cx="0" cy="0"/>
          <a:chOff x="0" y="0"/>
          <a:chExt cx="0" cy="0"/>
        </a:xfrm>
      </p:grpSpPr>
      <p:sp>
        <p:nvSpPr>
          <p:cNvPr id="181" name="Google Shape;181;p25"/>
          <p:cNvSpPr txBox="1"/>
          <p:nvPr>
            <p:ph idx="4294967295" type="body"/>
          </p:nvPr>
        </p:nvSpPr>
        <p:spPr>
          <a:xfrm>
            <a:off x="115350" y="4601151"/>
            <a:ext cx="7697400" cy="46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ko" sz="1200">
                <a:solidFill>
                  <a:srgbClr val="0E0E0E"/>
                </a:solidFill>
              </a:rPr>
              <a:t>Source: Xangle, 2022. 7. 27, [쟁글 아카데미] 온체인 데이터란? 온체인 데이터 보는법부터 뜻까지</a:t>
            </a:r>
            <a:endParaRPr b="1" sz="1200">
              <a:solidFill>
                <a:srgbClr val="0E0E0E"/>
              </a:solidFill>
            </a:endParaRPr>
          </a:p>
        </p:txBody>
      </p:sp>
      <p:sp>
        <p:nvSpPr>
          <p:cNvPr id="182" name="Google Shape;182;p25"/>
          <p:cNvSpPr txBox="1"/>
          <p:nvPr>
            <p:ph idx="4294967295" type="ctrTitle"/>
          </p:nvPr>
        </p:nvSpPr>
        <p:spPr>
          <a:xfrm>
            <a:off x="75125" y="795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On-Chain Data</a:t>
            </a:r>
            <a:endParaRPr sz="2000">
              <a:solidFill>
                <a:srgbClr val="1D49A7"/>
              </a:solidFill>
            </a:endParaRPr>
          </a:p>
        </p:txBody>
      </p:sp>
      <p:pic>
        <p:nvPicPr>
          <p:cNvPr id="183" name="Google Shape;183;p25"/>
          <p:cNvPicPr preferRelativeResize="0"/>
          <p:nvPr/>
        </p:nvPicPr>
        <p:blipFill>
          <a:blip r:embed="rId3">
            <a:alphaModFix/>
          </a:blip>
          <a:stretch>
            <a:fillRect/>
          </a:stretch>
        </p:blipFill>
        <p:spPr>
          <a:xfrm>
            <a:off x="0" y="1731125"/>
            <a:ext cx="4647802" cy="2614383"/>
          </a:xfrm>
          <a:prstGeom prst="rect">
            <a:avLst/>
          </a:prstGeom>
          <a:noFill/>
          <a:ln>
            <a:noFill/>
          </a:ln>
        </p:spPr>
      </p:pic>
      <p:pic>
        <p:nvPicPr>
          <p:cNvPr id="184" name="Google Shape;184;p25"/>
          <p:cNvPicPr preferRelativeResize="0"/>
          <p:nvPr/>
        </p:nvPicPr>
        <p:blipFill>
          <a:blip r:embed="rId4">
            <a:alphaModFix/>
          </a:blip>
          <a:stretch>
            <a:fillRect/>
          </a:stretch>
        </p:blipFill>
        <p:spPr>
          <a:xfrm>
            <a:off x="4647800" y="149791"/>
            <a:ext cx="4496201" cy="31834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88" name="Shape 188"/>
        <p:cNvGrpSpPr/>
        <p:nvPr/>
      </p:nvGrpSpPr>
      <p:grpSpPr>
        <a:xfrm>
          <a:off x="0" y="0"/>
          <a:ext cx="0" cy="0"/>
          <a:chOff x="0" y="0"/>
          <a:chExt cx="0" cy="0"/>
        </a:xfrm>
      </p:grpSpPr>
      <p:sp>
        <p:nvSpPr>
          <p:cNvPr id="189" name="Google Shape;189;p26"/>
          <p:cNvSpPr txBox="1"/>
          <p:nvPr>
            <p:ph idx="4294967295" type="body"/>
          </p:nvPr>
        </p:nvSpPr>
        <p:spPr>
          <a:xfrm>
            <a:off x="420150" y="4601151"/>
            <a:ext cx="7697400" cy="46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ko" sz="1200">
                <a:solidFill>
                  <a:srgbClr val="000000"/>
                </a:solidFill>
              </a:rPr>
              <a:t>Source: Xangle, 2022. 10. 7, [쟁글 아카데미] 온체인이란? 오프체인이란? 온체인 뜻과 오프체인 뜻을 알아가자</a:t>
            </a:r>
            <a:endParaRPr b="1" sz="1200">
              <a:solidFill>
                <a:srgbClr val="000000"/>
              </a:solidFill>
            </a:endParaRPr>
          </a:p>
        </p:txBody>
      </p:sp>
      <p:sp>
        <p:nvSpPr>
          <p:cNvPr id="190" name="Google Shape;190;p26"/>
          <p:cNvSpPr txBox="1"/>
          <p:nvPr>
            <p:ph idx="4294967295" type="body"/>
          </p:nvPr>
        </p:nvSpPr>
        <p:spPr>
          <a:xfrm>
            <a:off x="456125" y="1217975"/>
            <a:ext cx="8688000" cy="3154800"/>
          </a:xfrm>
          <a:prstGeom prst="rect">
            <a:avLst/>
          </a:prstGeom>
        </p:spPr>
        <p:txBody>
          <a:bodyPr anchorCtr="0" anchor="t" bIns="91425" lIns="91425" spcFirstLastPara="1" rIns="91425" wrap="square" tIns="91425">
            <a:noAutofit/>
          </a:bodyPr>
          <a:lstStyle/>
          <a:p>
            <a:pPr indent="-317500" lvl="0" marL="457200" rtl="0" algn="l">
              <a:lnSpc>
                <a:spcPct val="190000"/>
              </a:lnSpc>
              <a:spcBef>
                <a:spcPts val="0"/>
              </a:spcBef>
              <a:spcAft>
                <a:spcPts val="0"/>
              </a:spcAft>
              <a:buClr>
                <a:srgbClr val="000000"/>
              </a:buClr>
              <a:buSzPts val="1400"/>
              <a:buChar char="➢"/>
            </a:pPr>
            <a:r>
              <a:rPr b="1" lang="ko" sz="1400">
                <a:solidFill>
                  <a:srgbClr val="000000"/>
                </a:solidFill>
              </a:rPr>
              <a:t>블록체인에서 거래 데이터를 기록하는 방식은 </a:t>
            </a:r>
            <a:r>
              <a:rPr b="1" lang="ko" sz="1400">
                <a:solidFill>
                  <a:srgbClr val="000000"/>
                </a:solidFill>
              </a:rPr>
              <a:t>온체인(on-chain)과 오프체인(off-chain)</a:t>
            </a:r>
            <a:r>
              <a:rPr b="1" lang="ko" sz="1400">
                <a:solidFill>
                  <a:srgbClr val="000000"/>
                </a:solidFill>
              </a:rPr>
              <a:t>으로 구분</a:t>
            </a:r>
            <a:endParaRPr b="1" sz="1400">
              <a:solidFill>
                <a:srgbClr val="000000"/>
              </a:solidFill>
            </a:endParaRPr>
          </a:p>
          <a:p>
            <a:pPr indent="-317500" lvl="0" marL="457200" rtl="0" algn="l">
              <a:lnSpc>
                <a:spcPct val="190000"/>
              </a:lnSpc>
              <a:spcBef>
                <a:spcPts val="0"/>
              </a:spcBef>
              <a:spcAft>
                <a:spcPts val="0"/>
              </a:spcAft>
              <a:buClr>
                <a:srgbClr val="000000"/>
              </a:buClr>
              <a:buSzPts val="1400"/>
              <a:buChar char="➢"/>
            </a:pPr>
            <a:r>
              <a:rPr b="1" lang="ko" sz="1400">
                <a:solidFill>
                  <a:srgbClr val="000000"/>
                </a:solidFill>
              </a:rPr>
              <a:t>온체인이란 모든 거래 내역을 블록체인 위(on)에 기록하는 방식</a:t>
            </a:r>
            <a:endParaRPr b="1" sz="1400">
              <a:solidFill>
                <a:srgbClr val="000000"/>
              </a:solidFill>
            </a:endParaRPr>
          </a:p>
          <a:p>
            <a:pPr indent="-317500" lvl="1" marL="914400" rtl="0" algn="l">
              <a:lnSpc>
                <a:spcPct val="190000"/>
              </a:lnSpc>
              <a:spcBef>
                <a:spcPts val="0"/>
              </a:spcBef>
              <a:spcAft>
                <a:spcPts val="0"/>
              </a:spcAft>
              <a:buClr>
                <a:srgbClr val="000000"/>
              </a:buClr>
              <a:buSzPts val="1400"/>
              <a:buChar char="○"/>
            </a:pPr>
            <a:r>
              <a:rPr b="1" lang="ko" sz="1400">
                <a:solidFill>
                  <a:srgbClr val="000000"/>
                </a:solidFill>
              </a:rPr>
              <a:t>비트코인이나 이더리움 등 자체적인 메인 네트워크(메인넷)에서 발생한 모든 거래 내역을 해당 네트워크(블록체인)에 기록</a:t>
            </a:r>
            <a:endParaRPr b="1" sz="1400">
              <a:solidFill>
                <a:srgbClr val="000000"/>
              </a:solidFill>
            </a:endParaRPr>
          </a:p>
          <a:p>
            <a:pPr indent="-317500" lvl="1" marL="914400" rtl="0" algn="l">
              <a:lnSpc>
                <a:spcPct val="190000"/>
              </a:lnSpc>
              <a:spcBef>
                <a:spcPts val="0"/>
              </a:spcBef>
              <a:spcAft>
                <a:spcPts val="0"/>
              </a:spcAft>
              <a:buClr>
                <a:srgbClr val="000000"/>
              </a:buClr>
              <a:buSzPts val="1400"/>
              <a:buChar char="○"/>
            </a:pPr>
            <a:r>
              <a:rPr b="1" lang="ko" sz="1400">
                <a:solidFill>
                  <a:srgbClr val="000000"/>
                </a:solidFill>
              </a:rPr>
              <a:t>온체인상에 기록된 데이터 = 온체인 데이터</a:t>
            </a:r>
            <a:endParaRPr b="1" sz="1400">
              <a:solidFill>
                <a:srgbClr val="000000"/>
              </a:solidFill>
            </a:endParaRPr>
          </a:p>
          <a:p>
            <a:pPr indent="-317500" lvl="0" marL="457200" rtl="0" algn="l">
              <a:lnSpc>
                <a:spcPct val="190000"/>
              </a:lnSpc>
              <a:spcBef>
                <a:spcPts val="0"/>
              </a:spcBef>
              <a:spcAft>
                <a:spcPts val="0"/>
              </a:spcAft>
              <a:buClr>
                <a:srgbClr val="000000"/>
              </a:buClr>
              <a:buSzPts val="1400"/>
              <a:buChar char="➢"/>
            </a:pPr>
            <a:r>
              <a:rPr b="1" lang="ko" sz="1400">
                <a:solidFill>
                  <a:srgbClr val="000000"/>
                </a:solidFill>
              </a:rPr>
              <a:t>오프체인은 외부에서 데이터를 처리(실행)하고 결과만 온체인에 기록하는 방식</a:t>
            </a:r>
            <a:endParaRPr b="1" sz="1400">
              <a:solidFill>
                <a:srgbClr val="000000"/>
              </a:solidFill>
            </a:endParaRPr>
          </a:p>
          <a:p>
            <a:pPr indent="-317500" lvl="1" marL="914400" rtl="0" algn="l">
              <a:lnSpc>
                <a:spcPct val="190000"/>
              </a:lnSpc>
              <a:spcBef>
                <a:spcPts val="0"/>
              </a:spcBef>
              <a:spcAft>
                <a:spcPts val="0"/>
              </a:spcAft>
              <a:buClr>
                <a:srgbClr val="000000"/>
              </a:buClr>
              <a:buSzPts val="1400"/>
              <a:buChar char="○"/>
            </a:pPr>
            <a:r>
              <a:rPr b="1" lang="ko" sz="1400">
                <a:solidFill>
                  <a:srgbClr val="000000"/>
                </a:solidFill>
              </a:rPr>
              <a:t>중앙화 거래소(Centralized Exchange)에서 관리하는 거래 기록 </a:t>
            </a:r>
            <a:endParaRPr b="1" sz="1400">
              <a:solidFill>
                <a:srgbClr val="000000"/>
              </a:solidFill>
            </a:endParaRPr>
          </a:p>
        </p:txBody>
      </p:sp>
      <p:sp>
        <p:nvSpPr>
          <p:cNvPr id="191" name="Google Shape;191;p26"/>
          <p:cNvSpPr txBox="1"/>
          <p:nvPr>
            <p:ph idx="4294967295" type="ctrTitle"/>
          </p:nvPr>
        </p:nvSpPr>
        <p:spPr>
          <a:xfrm>
            <a:off x="456125" y="1557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ko" sz="2000">
                <a:solidFill>
                  <a:srgbClr val="1D49A7"/>
                </a:solidFill>
                <a:latin typeface="Lato"/>
                <a:ea typeface="Lato"/>
                <a:cs typeface="Lato"/>
                <a:sym typeface="Lato"/>
              </a:rPr>
              <a:t>On- Chain Data</a:t>
            </a:r>
            <a:endParaRPr sz="20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95" name="Shape 195"/>
        <p:cNvGrpSpPr/>
        <p:nvPr/>
      </p:nvGrpSpPr>
      <p:grpSpPr>
        <a:xfrm>
          <a:off x="0" y="0"/>
          <a:ext cx="0" cy="0"/>
          <a:chOff x="0" y="0"/>
          <a:chExt cx="0" cy="0"/>
        </a:xfrm>
      </p:grpSpPr>
      <p:sp>
        <p:nvSpPr>
          <p:cNvPr id="196" name="Google Shape;196;p27"/>
          <p:cNvSpPr txBox="1"/>
          <p:nvPr>
            <p:ph idx="4294967295" type="ctrTitle"/>
          </p:nvPr>
        </p:nvSpPr>
        <p:spPr>
          <a:xfrm>
            <a:off x="291450" y="102475"/>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1 : Subject &amp; Events</a:t>
            </a:r>
            <a:endParaRPr sz="2000">
              <a:solidFill>
                <a:srgbClr val="1D49A7"/>
              </a:solidFill>
              <a:latin typeface="Lato"/>
              <a:ea typeface="Lato"/>
              <a:cs typeface="Lato"/>
              <a:sym typeface="Lato"/>
            </a:endParaRPr>
          </a:p>
        </p:txBody>
      </p:sp>
      <p:sp>
        <p:nvSpPr>
          <p:cNvPr id="197" name="Google Shape;197;p27"/>
          <p:cNvSpPr txBox="1"/>
          <p:nvPr>
            <p:ph idx="1" type="body"/>
          </p:nvPr>
        </p:nvSpPr>
        <p:spPr>
          <a:xfrm>
            <a:off x="4622650" y="1316500"/>
            <a:ext cx="3818400" cy="35250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rgbClr val="0E0E0E"/>
              </a:buClr>
              <a:buSzPts val="1600"/>
              <a:buChar char="●"/>
            </a:pPr>
            <a:r>
              <a:rPr b="1" lang="ko" sz="1600">
                <a:solidFill>
                  <a:srgbClr val="0E0E0E"/>
                </a:solidFill>
              </a:rPr>
              <a:t>신규상장 &amp; 재상장</a:t>
            </a:r>
            <a:endParaRPr b="1" sz="1600">
              <a:solidFill>
                <a:srgbClr val="0E0E0E"/>
              </a:solidFill>
            </a:endParaRPr>
          </a:p>
          <a:p>
            <a:pPr indent="0" lvl="0" marL="457200" rtl="0" algn="l">
              <a:spcBef>
                <a:spcPts val="0"/>
              </a:spcBef>
              <a:spcAft>
                <a:spcPts val="0"/>
              </a:spcAft>
              <a:buNone/>
            </a:pPr>
            <a:r>
              <a:t/>
            </a:r>
            <a:endParaRPr b="1" sz="1600">
              <a:solidFill>
                <a:srgbClr val="0E0E0E"/>
              </a:solidFill>
            </a:endParaRPr>
          </a:p>
          <a:p>
            <a:pPr indent="0" lvl="0" marL="457200" rtl="0" algn="l">
              <a:spcBef>
                <a:spcPts val="0"/>
              </a:spcBef>
              <a:spcAft>
                <a:spcPts val="0"/>
              </a:spcAft>
              <a:buNone/>
            </a:pPr>
            <a:r>
              <a:t/>
            </a:r>
            <a:endParaRPr b="1" sz="1600">
              <a:solidFill>
                <a:srgbClr val="0E0E0E"/>
              </a:solidFill>
            </a:endParaRPr>
          </a:p>
          <a:p>
            <a:pPr indent="-330200" lvl="0" marL="457200" rtl="0" algn="l">
              <a:spcBef>
                <a:spcPts val="0"/>
              </a:spcBef>
              <a:spcAft>
                <a:spcPts val="0"/>
              </a:spcAft>
              <a:buClr>
                <a:srgbClr val="0E0E0E"/>
              </a:buClr>
              <a:buSzPts val="1600"/>
              <a:buChar char="●"/>
            </a:pPr>
            <a:r>
              <a:rPr b="1" lang="ko" sz="1600">
                <a:solidFill>
                  <a:srgbClr val="0E0E0E"/>
                </a:solidFill>
              </a:rPr>
              <a:t>상장 폐지</a:t>
            </a:r>
            <a:endParaRPr b="1" sz="1600">
              <a:solidFill>
                <a:srgbClr val="0E0E0E"/>
              </a:solidFill>
            </a:endParaRPr>
          </a:p>
          <a:p>
            <a:pPr indent="0" lvl="0" marL="457200" rtl="0" algn="l">
              <a:spcBef>
                <a:spcPts val="0"/>
              </a:spcBef>
              <a:spcAft>
                <a:spcPts val="0"/>
              </a:spcAft>
              <a:buNone/>
            </a:pPr>
            <a:r>
              <a:t/>
            </a:r>
            <a:endParaRPr b="1" sz="1600">
              <a:solidFill>
                <a:srgbClr val="0E0E0E"/>
              </a:solidFill>
            </a:endParaRPr>
          </a:p>
          <a:p>
            <a:pPr indent="0" lvl="0" marL="457200" rtl="0" algn="l">
              <a:spcBef>
                <a:spcPts val="0"/>
              </a:spcBef>
              <a:spcAft>
                <a:spcPts val="0"/>
              </a:spcAft>
              <a:buNone/>
            </a:pPr>
            <a:r>
              <a:t/>
            </a:r>
            <a:endParaRPr b="1" sz="1600">
              <a:solidFill>
                <a:srgbClr val="0E0E0E"/>
              </a:solidFill>
            </a:endParaRPr>
          </a:p>
          <a:p>
            <a:pPr indent="-330200" lvl="0" marL="457200" rtl="0" algn="l">
              <a:spcBef>
                <a:spcPts val="0"/>
              </a:spcBef>
              <a:spcAft>
                <a:spcPts val="0"/>
              </a:spcAft>
              <a:buClr>
                <a:srgbClr val="0E0E0E"/>
              </a:buClr>
              <a:buSzPts val="1600"/>
              <a:buChar char="●"/>
            </a:pPr>
            <a:r>
              <a:rPr b="1" lang="ko" sz="1600">
                <a:solidFill>
                  <a:srgbClr val="0E0E0E"/>
                </a:solidFill>
              </a:rPr>
              <a:t>락업 해제</a:t>
            </a:r>
            <a:endParaRPr b="1" sz="1600">
              <a:solidFill>
                <a:srgbClr val="0E0E0E"/>
              </a:solidFill>
            </a:endParaRPr>
          </a:p>
          <a:p>
            <a:pPr indent="0" lvl="0" marL="457200" rtl="0" algn="l">
              <a:spcBef>
                <a:spcPts val="0"/>
              </a:spcBef>
              <a:spcAft>
                <a:spcPts val="0"/>
              </a:spcAft>
              <a:buNone/>
            </a:pPr>
            <a:r>
              <a:t/>
            </a:r>
            <a:endParaRPr b="1" sz="1600">
              <a:solidFill>
                <a:srgbClr val="0E0E0E"/>
              </a:solidFill>
            </a:endParaRPr>
          </a:p>
          <a:p>
            <a:pPr indent="0" lvl="0" marL="457200" rtl="0" algn="l">
              <a:spcBef>
                <a:spcPts val="0"/>
              </a:spcBef>
              <a:spcAft>
                <a:spcPts val="0"/>
              </a:spcAft>
              <a:buNone/>
            </a:pPr>
            <a:r>
              <a:t/>
            </a:r>
            <a:endParaRPr b="1" sz="1600">
              <a:solidFill>
                <a:srgbClr val="0E0E0E"/>
              </a:solidFill>
            </a:endParaRPr>
          </a:p>
          <a:p>
            <a:pPr indent="-330200" lvl="0" marL="457200" rtl="0" algn="l">
              <a:spcBef>
                <a:spcPts val="0"/>
              </a:spcBef>
              <a:spcAft>
                <a:spcPts val="0"/>
              </a:spcAft>
              <a:buClr>
                <a:srgbClr val="0E0E0E"/>
              </a:buClr>
              <a:buSzPts val="1600"/>
              <a:buChar char="●"/>
            </a:pPr>
            <a:r>
              <a:rPr b="1" lang="ko" sz="1600">
                <a:solidFill>
                  <a:srgbClr val="0E0E0E"/>
                </a:solidFill>
              </a:rPr>
              <a:t>토큰 소각</a:t>
            </a:r>
            <a:endParaRPr b="1" sz="1600">
              <a:solidFill>
                <a:srgbClr val="0E0E0E"/>
              </a:solidFill>
            </a:endParaRPr>
          </a:p>
          <a:p>
            <a:pPr indent="0" lvl="0" marL="0" rtl="0" algn="l">
              <a:spcBef>
                <a:spcPts val="0"/>
              </a:spcBef>
              <a:spcAft>
                <a:spcPts val="0"/>
              </a:spcAft>
              <a:buNone/>
            </a:pPr>
            <a:r>
              <a:t/>
            </a:r>
            <a:endParaRPr b="1" sz="1600">
              <a:solidFill>
                <a:srgbClr val="0E0E0E"/>
              </a:solidFill>
            </a:endParaRPr>
          </a:p>
          <a:p>
            <a:pPr indent="0" lvl="0" marL="0" rtl="0" algn="l">
              <a:spcBef>
                <a:spcPts val="0"/>
              </a:spcBef>
              <a:spcAft>
                <a:spcPts val="0"/>
              </a:spcAft>
              <a:buNone/>
            </a:pPr>
            <a:r>
              <a:t/>
            </a:r>
            <a:endParaRPr b="1" sz="1600">
              <a:solidFill>
                <a:srgbClr val="0E0E0E"/>
              </a:solidFill>
            </a:endParaRPr>
          </a:p>
          <a:p>
            <a:pPr indent="0" lvl="0" marL="457200" rtl="0" algn="l">
              <a:spcBef>
                <a:spcPts val="0"/>
              </a:spcBef>
              <a:spcAft>
                <a:spcPts val="0"/>
              </a:spcAft>
              <a:buNone/>
            </a:pPr>
            <a:r>
              <a:t/>
            </a:r>
            <a:endParaRPr sz="1600">
              <a:solidFill>
                <a:srgbClr val="0E0E0E"/>
              </a:solidFill>
            </a:endParaRPr>
          </a:p>
          <a:p>
            <a:pPr indent="0" lvl="0" marL="457200" rtl="0" algn="l">
              <a:spcBef>
                <a:spcPts val="0"/>
              </a:spcBef>
              <a:spcAft>
                <a:spcPts val="0"/>
              </a:spcAft>
              <a:buNone/>
            </a:pPr>
            <a:r>
              <a:t/>
            </a:r>
            <a:endParaRPr sz="1600">
              <a:solidFill>
                <a:srgbClr val="0E0E0E"/>
              </a:solidFill>
            </a:endParaRPr>
          </a:p>
        </p:txBody>
      </p:sp>
      <p:pic>
        <p:nvPicPr>
          <p:cNvPr id="198" name="Google Shape;198;p27"/>
          <p:cNvPicPr preferRelativeResize="0"/>
          <p:nvPr/>
        </p:nvPicPr>
        <p:blipFill>
          <a:blip r:embed="rId3">
            <a:alphaModFix/>
          </a:blip>
          <a:stretch>
            <a:fillRect/>
          </a:stretch>
        </p:blipFill>
        <p:spPr>
          <a:xfrm>
            <a:off x="402550" y="1530300"/>
            <a:ext cx="1190625" cy="352425"/>
          </a:xfrm>
          <a:prstGeom prst="rect">
            <a:avLst/>
          </a:prstGeom>
          <a:noFill/>
          <a:ln>
            <a:noFill/>
          </a:ln>
        </p:spPr>
      </p:pic>
      <p:pic>
        <p:nvPicPr>
          <p:cNvPr id="199" name="Google Shape;199;p27"/>
          <p:cNvPicPr preferRelativeResize="0"/>
          <p:nvPr/>
        </p:nvPicPr>
        <p:blipFill>
          <a:blip r:embed="rId4">
            <a:alphaModFix/>
          </a:blip>
          <a:stretch>
            <a:fillRect/>
          </a:stretch>
        </p:blipFill>
        <p:spPr>
          <a:xfrm>
            <a:off x="402550" y="2022850"/>
            <a:ext cx="1190625" cy="352425"/>
          </a:xfrm>
          <a:prstGeom prst="rect">
            <a:avLst/>
          </a:prstGeom>
          <a:noFill/>
          <a:ln>
            <a:noFill/>
          </a:ln>
        </p:spPr>
      </p:pic>
      <p:pic>
        <p:nvPicPr>
          <p:cNvPr id="200" name="Google Shape;200;p27"/>
          <p:cNvPicPr preferRelativeResize="0"/>
          <p:nvPr/>
        </p:nvPicPr>
        <p:blipFill>
          <a:blip r:embed="rId5">
            <a:alphaModFix/>
          </a:blip>
          <a:stretch>
            <a:fillRect/>
          </a:stretch>
        </p:blipFill>
        <p:spPr>
          <a:xfrm>
            <a:off x="402550" y="2515400"/>
            <a:ext cx="1190625" cy="352425"/>
          </a:xfrm>
          <a:prstGeom prst="rect">
            <a:avLst/>
          </a:prstGeom>
          <a:noFill/>
          <a:ln>
            <a:noFill/>
          </a:ln>
        </p:spPr>
      </p:pic>
      <p:pic>
        <p:nvPicPr>
          <p:cNvPr id="201" name="Google Shape;201;p27"/>
          <p:cNvPicPr preferRelativeResize="0"/>
          <p:nvPr/>
        </p:nvPicPr>
        <p:blipFill>
          <a:blip r:embed="rId6">
            <a:alphaModFix/>
          </a:blip>
          <a:stretch>
            <a:fillRect/>
          </a:stretch>
        </p:blipFill>
        <p:spPr>
          <a:xfrm>
            <a:off x="2182875" y="1530300"/>
            <a:ext cx="1257300" cy="352425"/>
          </a:xfrm>
          <a:prstGeom prst="rect">
            <a:avLst/>
          </a:prstGeom>
          <a:noFill/>
          <a:ln>
            <a:noFill/>
          </a:ln>
        </p:spPr>
      </p:pic>
      <p:pic>
        <p:nvPicPr>
          <p:cNvPr id="202" name="Google Shape;202;p27"/>
          <p:cNvPicPr preferRelativeResize="0"/>
          <p:nvPr/>
        </p:nvPicPr>
        <p:blipFill>
          <a:blip r:embed="rId7">
            <a:alphaModFix/>
          </a:blip>
          <a:stretch>
            <a:fillRect/>
          </a:stretch>
        </p:blipFill>
        <p:spPr>
          <a:xfrm>
            <a:off x="412075" y="3020225"/>
            <a:ext cx="1504950" cy="352425"/>
          </a:xfrm>
          <a:prstGeom prst="rect">
            <a:avLst/>
          </a:prstGeom>
          <a:noFill/>
          <a:ln>
            <a:noFill/>
          </a:ln>
        </p:spPr>
      </p:pic>
      <p:pic>
        <p:nvPicPr>
          <p:cNvPr id="203" name="Google Shape;203;p27"/>
          <p:cNvPicPr preferRelativeResize="0"/>
          <p:nvPr/>
        </p:nvPicPr>
        <p:blipFill>
          <a:blip r:embed="rId8">
            <a:alphaModFix/>
          </a:blip>
          <a:stretch>
            <a:fillRect/>
          </a:stretch>
        </p:blipFill>
        <p:spPr>
          <a:xfrm>
            <a:off x="2209500" y="2035125"/>
            <a:ext cx="1314450" cy="352425"/>
          </a:xfrm>
          <a:prstGeom prst="rect">
            <a:avLst/>
          </a:prstGeom>
          <a:noFill/>
          <a:ln>
            <a:noFill/>
          </a:ln>
        </p:spPr>
      </p:pic>
      <p:pic>
        <p:nvPicPr>
          <p:cNvPr id="204" name="Google Shape;204;p27"/>
          <p:cNvPicPr preferRelativeResize="0"/>
          <p:nvPr/>
        </p:nvPicPr>
        <p:blipFill>
          <a:blip r:embed="rId9">
            <a:alphaModFix/>
          </a:blip>
          <a:stretch>
            <a:fillRect/>
          </a:stretch>
        </p:blipFill>
        <p:spPr>
          <a:xfrm>
            <a:off x="431125" y="3560400"/>
            <a:ext cx="1314450" cy="352425"/>
          </a:xfrm>
          <a:prstGeom prst="rect">
            <a:avLst/>
          </a:prstGeom>
          <a:noFill/>
          <a:ln>
            <a:noFill/>
          </a:ln>
        </p:spPr>
      </p:pic>
      <p:pic>
        <p:nvPicPr>
          <p:cNvPr id="205" name="Google Shape;205;p27"/>
          <p:cNvPicPr preferRelativeResize="0"/>
          <p:nvPr/>
        </p:nvPicPr>
        <p:blipFill>
          <a:blip r:embed="rId10">
            <a:alphaModFix/>
          </a:blip>
          <a:stretch>
            <a:fillRect/>
          </a:stretch>
        </p:blipFill>
        <p:spPr>
          <a:xfrm>
            <a:off x="2202775" y="2539950"/>
            <a:ext cx="1466850" cy="352425"/>
          </a:xfrm>
          <a:prstGeom prst="rect">
            <a:avLst/>
          </a:prstGeom>
          <a:noFill/>
          <a:ln>
            <a:noFill/>
          </a:ln>
        </p:spPr>
      </p:pic>
      <p:pic>
        <p:nvPicPr>
          <p:cNvPr id="206" name="Google Shape;206;p27"/>
          <p:cNvPicPr preferRelativeResize="0"/>
          <p:nvPr/>
        </p:nvPicPr>
        <p:blipFill>
          <a:blip r:embed="rId11">
            <a:alphaModFix/>
          </a:blip>
          <a:stretch>
            <a:fillRect/>
          </a:stretch>
        </p:blipFill>
        <p:spPr>
          <a:xfrm>
            <a:off x="2197163" y="3062225"/>
            <a:ext cx="1533525" cy="352425"/>
          </a:xfrm>
          <a:prstGeom prst="rect">
            <a:avLst/>
          </a:prstGeom>
          <a:noFill/>
          <a:ln>
            <a:noFill/>
          </a:ln>
        </p:spPr>
      </p:pic>
      <p:pic>
        <p:nvPicPr>
          <p:cNvPr id="207" name="Google Shape;207;p27"/>
          <p:cNvPicPr preferRelativeResize="0"/>
          <p:nvPr/>
        </p:nvPicPr>
        <p:blipFill>
          <a:blip r:embed="rId12">
            <a:alphaModFix/>
          </a:blip>
          <a:stretch>
            <a:fillRect/>
          </a:stretch>
        </p:blipFill>
        <p:spPr>
          <a:xfrm>
            <a:off x="2197175" y="3584500"/>
            <a:ext cx="1695450" cy="352425"/>
          </a:xfrm>
          <a:prstGeom prst="rect">
            <a:avLst/>
          </a:prstGeom>
          <a:noFill/>
          <a:ln>
            <a:noFill/>
          </a:ln>
        </p:spPr>
      </p:pic>
      <p:pic>
        <p:nvPicPr>
          <p:cNvPr id="208" name="Google Shape;208;p27"/>
          <p:cNvPicPr preferRelativeResize="0"/>
          <p:nvPr/>
        </p:nvPicPr>
        <p:blipFill>
          <a:blip r:embed="rId13">
            <a:alphaModFix/>
          </a:blip>
          <a:stretch>
            <a:fillRect/>
          </a:stretch>
        </p:blipFill>
        <p:spPr>
          <a:xfrm>
            <a:off x="2126575" y="3044775"/>
            <a:ext cx="1695450" cy="4193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12" name="Shape 212"/>
        <p:cNvGrpSpPr/>
        <p:nvPr/>
      </p:nvGrpSpPr>
      <p:grpSpPr>
        <a:xfrm>
          <a:off x="0" y="0"/>
          <a:ext cx="0" cy="0"/>
          <a:chOff x="0" y="0"/>
          <a:chExt cx="0" cy="0"/>
        </a:xfrm>
      </p:grpSpPr>
      <p:sp>
        <p:nvSpPr>
          <p:cNvPr id="213" name="Google Shape;213;p28"/>
          <p:cNvSpPr txBox="1"/>
          <p:nvPr>
            <p:ph idx="1" type="body"/>
          </p:nvPr>
        </p:nvSpPr>
        <p:spPr>
          <a:xfrm>
            <a:off x="724950" y="1551643"/>
            <a:ext cx="7697400" cy="3281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14" name="Google Shape;214;p28"/>
          <p:cNvSpPr txBox="1"/>
          <p:nvPr>
            <p:ph idx="4294967295" type="ctrTitle"/>
          </p:nvPr>
        </p:nvSpPr>
        <p:spPr>
          <a:xfrm>
            <a:off x="367650" y="178675"/>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1: Events</a:t>
            </a:r>
            <a:endParaRPr sz="2000">
              <a:solidFill>
                <a:srgbClr val="1D49A7"/>
              </a:solidFill>
              <a:latin typeface="Lato"/>
              <a:ea typeface="Lato"/>
              <a:cs typeface="Lato"/>
              <a:sym typeface="Lato"/>
            </a:endParaRPr>
          </a:p>
        </p:txBody>
      </p:sp>
      <p:pic>
        <p:nvPicPr>
          <p:cNvPr id="215" name="Google Shape;215;p28"/>
          <p:cNvPicPr preferRelativeResize="0"/>
          <p:nvPr/>
        </p:nvPicPr>
        <p:blipFill>
          <a:blip r:embed="rId3">
            <a:alphaModFix/>
          </a:blip>
          <a:stretch>
            <a:fillRect/>
          </a:stretch>
        </p:blipFill>
        <p:spPr>
          <a:xfrm>
            <a:off x="457200" y="1694600"/>
            <a:ext cx="8224149" cy="266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19" name="Shape 219"/>
        <p:cNvGrpSpPr/>
        <p:nvPr/>
      </p:nvGrpSpPr>
      <p:grpSpPr>
        <a:xfrm>
          <a:off x="0" y="0"/>
          <a:ext cx="0" cy="0"/>
          <a:chOff x="0" y="0"/>
          <a:chExt cx="0" cy="0"/>
        </a:xfrm>
      </p:grpSpPr>
      <p:sp>
        <p:nvSpPr>
          <p:cNvPr id="220" name="Google Shape;220;p29"/>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21" name="Google Shape;221;p29"/>
          <p:cNvPicPr preferRelativeResize="0"/>
          <p:nvPr/>
        </p:nvPicPr>
        <p:blipFill>
          <a:blip r:embed="rId3">
            <a:alphaModFix/>
          </a:blip>
          <a:stretch>
            <a:fillRect/>
          </a:stretch>
        </p:blipFill>
        <p:spPr>
          <a:xfrm>
            <a:off x="596325" y="1318225"/>
            <a:ext cx="7165724" cy="3286725"/>
          </a:xfrm>
          <a:prstGeom prst="rect">
            <a:avLst/>
          </a:prstGeom>
          <a:noFill/>
          <a:ln>
            <a:noFill/>
          </a:ln>
        </p:spPr>
      </p:pic>
      <p:sp>
        <p:nvSpPr>
          <p:cNvPr id="222" name="Google Shape;222;p29"/>
          <p:cNvSpPr txBox="1"/>
          <p:nvPr>
            <p:ph idx="4294967295" type="ctrTitle"/>
          </p:nvPr>
        </p:nvSpPr>
        <p:spPr>
          <a:xfrm>
            <a:off x="443850" y="178675"/>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Data</a:t>
            </a:r>
            <a:r>
              <a:rPr lang="ko" sz="2000">
                <a:solidFill>
                  <a:srgbClr val="1D49A7"/>
                </a:solidFill>
                <a:latin typeface="Lato"/>
                <a:ea typeface="Lato"/>
                <a:cs typeface="Lato"/>
                <a:sym typeface="Lato"/>
              </a:rPr>
              <a:t> Collection</a:t>
            </a:r>
            <a:r>
              <a:rPr lang="ko" sz="2000">
                <a:solidFill>
                  <a:srgbClr val="1D49A7"/>
                </a:solidFill>
                <a:latin typeface="Lato"/>
                <a:ea typeface="Lato"/>
                <a:cs typeface="Lato"/>
                <a:sym typeface="Lato"/>
              </a:rPr>
              <a:t> (EDA)</a:t>
            </a:r>
            <a:endParaRPr sz="2000">
              <a:solidFill>
                <a:srgbClr val="1D49A7"/>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26" name="Shape 226"/>
        <p:cNvGrpSpPr/>
        <p:nvPr/>
      </p:nvGrpSpPr>
      <p:grpSpPr>
        <a:xfrm>
          <a:off x="0" y="0"/>
          <a:ext cx="0" cy="0"/>
          <a:chOff x="0" y="0"/>
          <a:chExt cx="0" cy="0"/>
        </a:xfrm>
      </p:grpSpPr>
      <p:sp>
        <p:nvSpPr>
          <p:cNvPr id="227" name="Google Shape;227;p3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28" name="Google Shape;228;p30"/>
          <p:cNvSpPr txBox="1"/>
          <p:nvPr>
            <p:ph idx="4294967295" type="ctrTitle"/>
          </p:nvPr>
        </p:nvSpPr>
        <p:spPr>
          <a:xfrm>
            <a:off x="443850" y="178675"/>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Data Collection (EDA) </a:t>
            </a:r>
            <a:endParaRPr sz="2000">
              <a:solidFill>
                <a:srgbClr val="1D49A7"/>
              </a:solidFill>
              <a:latin typeface="Lato"/>
              <a:ea typeface="Lato"/>
              <a:cs typeface="Lato"/>
              <a:sym typeface="Lato"/>
            </a:endParaRPr>
          </a:p>
        </p:txBody>
      </p:sp>
      <p:pic>
        <p:nvPicPr>
          <p:cNvPr id="229" name="Google Shape;229;p30"/>
          <p:cNvPicPr preferRelativeResize="0"/>
          <p:nvPr/>
        </p:nvPicPr>
        <p:blipFill>
          <a:blip r:embed="rId3">
            <a:alphaModFix/>
          </a:blip>
          <a:stretch>
            <a:fillRect/>
          </a:stretch>
        </p:blipFill>
        <p:spPr>
          <a:xfrm>
            <a:off x="557500" y="1370725"/>
            <a:ext cx="8269952" cy="2566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33" name="Shape 233"/>
        <p:cNvGrpSpPr/>
        <p:nvPr/>
      </p:nvGrpSpPr>
      <p:grpSpPr>
        <a:xfrm>
          <a:off x="0" y="0"/>
          <a:ext cx="0" cy="0"/>
          <a:chOff x="0" y="0"/>
          <a:chExt cx="0" cy="0"/>
        </a:xfrm>
      </p:grpSpPr>
      <p:sp>
        <p:nvSpPr>
          <p:cNvPr id="234" name="Google Shape;234;p3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35" name="Google Shape;235;p31"/>
          <p:cNvPicPr preferRelativeResize="0"/>
          <p:nvPr/>
        </p:nvPicPr>
        <p:blipFill>
          <a:blip r:embed="rId3">
            <a:alphaModFix/>
          </a:blip>
          <a:stretch>
            <a:fillRect/>
          </a:stretch>
        </p:blipFill>
        <p:spPr>
          <a:xfrm>
            <a:off x="152400" y="1635225"/>
            <a:ext cx="8839197" cy="2203913"/>
          </a:xfrm>
          <a:prstGeom prst="rect">
            <a:avLst/>
          </a:prstGeom>
          <a:noFill/>
          <a:ln>
            <a:noFill/>
          </a:ln>
        </p:spPr>
      </p:pic>
      <p:sp>
        <p:nvSpPr>
          <p:cNvPr id="236" name="Google Shape;236;p31"/>
          <p:cNvSpPr txBox="1"/>
          <p:nvPr>
            <p:ph idx="4294967295" type="ctrTitle"/>
          </p:nvPr>
        </p:nvSpPr>
        <p:spPr>
          <a:xfrm>
            <a:off x="151325" y="795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Topic : Wemix</a:t>
            </a:r>
            <a:endParaRPr sz="2000">
              <a:solidFill>
                <a:srgbClr val="1D49A7"/>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1729950"/>
            <a:ext cx="8520600" cy="8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3000">
                <a:latin typeface="Lato"/>
                <a:ea typeface="Lato"/>
                <a:cs typeface="Lato"/>
                <a:sym typeface="Lato"/>
              </a:rPr>
              <a:t>Chapter 1: Introduction  </a:t>
            </a:r>
            <a:endParaRPr sz="3000">
              <a:latin typeface="Lato"/>
              <a:ea typeface="Lato"/>
              <a:cs typeface="Lato"/>
              <a:sym typeface="Lato"/>
            </a:endParaRPr>
          </a:p>
        </p:txBody>
      </p:sp>
      <p:sp>
        <p:nvSpPr>
          <p:cNvPr id="94" name="Google Shape;94;p14"/>
          <p:cNvSpPr/>
          <p:nvPr/>
        </p:nvSpPr>
        <p:spPr>
          <a:xfrm>
            <a:off x="0" y="4925400"/>
            <a:ext cx="9144000" cy="21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4"/>
          <p:cNvSpPr txBox="1"/>
          <p:nvPr/>
        </p:nvSpPr>
        <p:spPr>
          <a:xfrm>
            <a:off x="8832300" y="4846200"/>
            <a:ext cx="3117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40" name="Shape 240"/>
        <p:cNvGrpSpPr/>
        <p:nvPr/>
      </p:nvGrpSpPr>
      <p:grpSpPr>
        <a:xfrm>
          <a:off x="0" y="0"/>
          <a:ext cx="0" cy="0"/>
          <a:chOff x="0" y="0"/>
          <a:chExt cx="0" cy="0"/>
        </a:xfrm>
      </p:grpSpPr>
      <p:sp>
        <p:nvSpPr>
          <p:cNvPr id="241" name="Google Shape;241;p32"/>
          <p:cNvSpPr txBox="1"/>
          <p:nvPr>
            <p:ph idx="4294967295" type="ctrTitle"/>
          </p:nvPr>
        </p:nvSpPr>
        <p:spPr>
          <a:xfrm>
            <a:off x="212488" y="69275"/>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Timeline </a:t>
            </a:r>
            <a:endParaRPr sz="2000">
              <a:solidFill>
                <a:srgbClr val="1D49A7"/>
              </a:solidFill>
              <a:latin typeface="Lato"/>
              <a:ea typeface="Lato"/>
              <a:cs typeface="Lato"/>
              <a:sym typeface="Lato"/>
            </a:endParaRPr>
          </a:p>
        </p:txBody>
      </p:sp>
      <p:sp>
        <p:nvSpPr>
          <p:cNvPr id="242" name="Google Shape;242;p32"/>
          <p:cNvSpPr/>
          <p:nvPr/>
        </p:nvSpPr>
        <p:spPr>
          <a:xfrm>
            <a:off x="362813" y="1480175"/>
            <a:ext cx="8388300" cy="219000"/>
          </a:xfrm>
          <a:prstGeom prst="rightArrow">
            <a:avLst>
              <a:gd fmla="val 50000" name="adj1"/>
              <a:gd fmla="val 50000" name="adj2"/>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243" name="Google Shape;243;p32"/>
          <p:cNvSpPr txBox="1"/>
          <p:nvPr/>
        </p:nvSpPr>
        <p:spPr>
          <a:xfrm>
            <a:off x="5297388" y="1699175"/>
            <a:ext cx="15543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100">
                <a:solidFill>
                  <a:srgbClr val="0E0E0E"/>
                </a:solidFill>
                <a:latin typeface="Lato"/>
                <a:ea typeface="Lato"/>
                <a:cs typeface="Lato"/>
                <a:sym typeface="Lato"/>
              </a:rPr>
              <a:t>2023.2.14 8:00(UTC)</a:t>
            </a:r>
            <a:endParaRPr b="1" sz="1100">
              <a:solidFill>
                <a:srgbClr val="0E0E0E"/>
              </a:solidFill>
              <a:latin typeface="Lato"/>
              <a:ea typeface="Lato"/>
              <a:cs typeface="Lato"/>
              <a:sym typeface="Lato"/>
            </a:endParaRPr>
          </a:p>
          <a:p>
            <a:pPr indent="0" lvl="0" marL="0" rtl="0" algn="ctr">
              <a:spcBef>
                <a:spcPts val="0"/>
              </a:spcBef>
              <a:spcAft>
                <a:spcPts val="0"/>
              </a:spcAft>
              <a:buNone/>
            </a:pPr>
            <a:r>
              <a:rPr b="1" lang="ko" sz="1100">
                <a:solidFill>
                  <a:srgbClr val="0E0E0E"/>
                </a:solidFill>
                <a:latin typeface="Lato"/>
                <a:ea typeface="Lato"/>
                <a:cs typeface="Lato"/>
                <a:sym typeface="Lato"/>
              </a:rPr>
              <a:t>대규모 토큰 소각</a:t>
            </a:r>
            <a:endParaRPr b="1" sz="1100">
              <a:solidFill>
                <a:srgbClr val="0E0E0E"/>
              </a:solidFill>
              <a:latin typeface="Lato"/>
              <a:ea typeface="Lato"/>
              <a:cs typeface="Lato"/>
              <a:sym typeface="Lato"/>
            </a:endParaRPr>
          </a:p>
        </p:txBody>
      </p:sp>
      <p:sp>
        <p:nvSpPr>
          <p:cNvPr id="244" name="Google Shape;244;p32"/>
          <p:cNvSpPr txBox="1"/>
          <p:nvPr/>
        </p:nvSpPr>
        <p:spPr>
          <a:xfrm>
            <a:off x="7190988" y="1699175"/>
            <a:ext cx="17712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100">
                <a:solidFill>
                  <a:srgbClr val="0E0E0E"/>
                </a:solidFill>
                <a:latin typeface="Lato"/>
                <a:ea typeface="Lato"/>
                <a:cs typeface="Lato"/>
                <a:sym typeface="Lato"/>
              </a:rPr>
              <a:t>2023.2.16 12:00(UTC)</a:t>
            </a:r>
            <a:br>
              <a:rPr b="1" lang="ko" sz="1100">
                <a:solidFill>
                  <a:srgbClr val="0E0E0E"/>
                </a:solidFill>
                <a:latin typeface="Lato"/>
                <a:ea typeface="Lato"/>
                <a:cs typeface="Lato"/>
                <a:sym typeface="Lato"/>
              </a:rPr>
            </a:br>
            <a:r>
              <a:rPr b="1" lang="ko" sz="1100">
                <a:solidFill>
                  <a:srgbClr val="0E0E0E"/>
                </a:solidFill>
                <a:latin typeface="Lato"/>
                <a:ea typeface="Lato"/>
                <a:cs typeface="Lato"/>
                <a:sym typeface="Lato"/>
              </a:rPr>
              <a:t>코인원 재상장</a:t>
            </a:r>
            <a:endParaRPr b="1" sz="1100">
              <a:solidFill>
                <a:srgbClr val="0E0E0E"/>
              </a:solidFill>
              <a:latin typeface="Lato"/>
              <a:ea typeface="Lato"/>
              <a:cs typeface="Lato"/>
              <a:sym typeface="Lato"/>
            </a:endParaRPr>
          </a:p>
        </p:txBody>
      </p:sp>
      <p:sp>
        <p:nvSpPr>
          <p:cNvPr id="245" name="Google Shape;245;p32"/>
          <p:cNvSpPr txBox="1"/>
          <p:nvPr/>
        </p:nvSpPr>
        <p:spPr>
          <a:xfrm>
            <a:off x="29413" y="1699175"/>
            <a:ext cx="16314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100">
                <a:solidFill>
                  <a:srgbClr val="0E0E0E"/>
                </a:solidFill>
                <a:latin typeface="Lato"/>
                <a:ea typeface="Lato"/>
                <a:cs typeface="Lato"/>
                <a:sym typeface="Lato"/>
              </a:rPr>
              <a:t>2022.10.27 9:00(UTC)</a:t>
            </a:r>
            <a:endParaRPr b="1" sz="1100">
              <a:solidFill>
                <a:srgbClr val="0E0E0E"/>
              </a:solidFill>
              <a:latin typeface="Lato"/>
              <a:ea typeface="Lato"/>
              <a:cs typeface="Lato"/>
              <a:sym typeface="Lato"/>
            </a:endParaRPr>
          </a:p>
          <a:p>
            <a:pPr indent="0" lvl="0" marL="0" rtl="0" algn="ctr">
              <a:spcBef>
                <a:spcPts val="0"/>
              </a:spcBef>
              <a:spcAft>
                <a:spcPts val="0"/>
              </a:spcAft>
              <a:buNone/>
            </a:pPr>
            <a:r>
              <a:rPr b="1" lang="ko" sz="1100">
                <a:solidFill>
                  <a:srgbClr val="0E0E0E"/>
                </a:solidFill>
                <a:latin typeface="Lato"/>
                <a:ea typeface="Lato"/>
                <a:cs typeface="Lato"/>
                <a:sym typeface="Lato"/>
              </a:rPr>
              <a:t>유의종목 지정 (DAXA)</a:t>
            </a:r>
            <a:endParaRPr b="1" sz="1100">
              <a:solidFill>
                <a:srgbClr val="0E0E0E"/>
              </a:solidFill>
              <a:latin typeface="Lato"/>
              <a:ea typeface="Lato"/>
              <a:cs typeface="Lato"/>
              <a:sym typeface="Lato"/>
            </a:endParaRPr>
          </a:p>
        </p:txBody>
      </p:sp>
      <p:sp>
        <p:nvSpPr>
          <p:cNvPr id="246" name="Google Shape;246;p32"/>
          <p:cNvSpPr txBox="1"/>
          <p:nvPr/>
        </p:nvSpPr>
        <p:spPr>
          <a:xfrm>
            <a:off x="3420638" y="1699175"/>
            <a:ext cx="16314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100">
                <a:solidFill>
                  <a:srgbClr val="0E0E0E"/>
                </a:solidFill>
                <a:latin typeface="Lato"/>
                <a:ea typeface="Lato"/>
                <a:cs typeface="Lato"/>
                <a:sym typeface="Lato"/>
              </a:rPr>
              <a:t>2022.12.8 6:00(UTC)</a:t>
            </a:r>
            <a:endParaRPr b="1" sz="1100">
              <a:solidFill>
                <a:srgbClr val="0E0E0E"/>
              </a:solidFill>
              <a:latin typeface="Lato"/>
              <a:ea typeface="Lato"/>
              <a:cs typeface="Lato"/>
              <a:sym typeface="Lato"/>
            </a:endParaRPr>
          </a:p>
          <a:p>
            <a:pPr indent="0" lvl="0" marL="0" rtl="0" algn="ctr">
              <a:spcBef>
                <a:spcPts val="0"/>
              </a:spcBef>
              <a:spcAft>
                <a:spcPts val="0"/>
              </a:spcAft>
              <a:buNone/>
            </a:pPr>
            <a:r>
              <a:rPr b="1" lang="ko" sz="1100">
                <a:solidFill>
                  <a:srgbClr val="0E0E0E"/>
                </a:solidFill>
                <a:latin typeface="Lato"/>
                <a:ea typeface="Lato"/>
                <a:cs typeface="Lato"/>
                <a:sym typeface="Lato"/>
              </a:rPr>
              <a:t>국내거래</a:t>
            </a:r>
            <a:r>
              <a:rPr b="1" lang="ko" sz="1100">
                <a:solidFill>
                  <a:srgbClr val="0E0E0E"/>
                </a:solidFill>
                <a:latin typeface="Lato"/>
                <a:ea typeface="Lato"/>
                <a:cs typeface="Lato"/>
                <a:sym typeface="Lato"/>
              </a:rPr>
              <a:t>소</a:t>
            </a:r>
            <a:r>
              <a:rPr b="1" lang="ko" sz="1100">
                <a:solidFill>
                  <a:srgbClr val="0E0E0E"/>
                </a:solidFill>
                <a:latin typeface="Lato"/>
                <a:ea typeface="Lato"/>
                <a:cs typeface="Lato"/>
                <a:sym typeface="Lato"/>
              </a:rPr>
              <a:t> 거래 종료</a:t>
            </a:r>
            <a:endParaRPr b="1" sz="1100">
              <a:solidFill>
                <a:srgbClr val="0E0E0E"/>
              </a:solidFill>
              <a:latin typeface="Lato"/>
              <a:ea typeface="Lato"/>
              <a:cs typeface="Lato"/>
              <a:sym typeface="Lato"/>
            </a:endParaRPr>
          </a:p>
        </p:txBody>
      </p:sp>
      <p:sp>
        <p:nvSpPr>
          <p:cNvPr id="247" name="Google Shape;247;p32"/>
          <p:cNvSpPr txBox="1"/>
          <p:nvPr/>
        </p:nvSpPr>
        <p:spPr>
          <a:xfrm>
            <a:off x="1660813" y="1699175"/>
            <a:ext cx="1720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100">
                <a:solidFill>
                  <a:srgbClr val="0E0E0E"/>
                </a:solidFill>
                <a:latin typeface="Lato"/>
                <a:ea typeface="Lato"/>
                <a:cs typeface="Lato"/>
                <a:sym typeface="Lato"/>
              </a:rPr>
              <a:t>2022.11.24 10:40(UTC)</a:t>
            </a:r>
            <a:endParaRPr b="1" sz="1100">
              <a:solidFill>
                <a:srgbClr val="0E0E0E"/>
              </a:solidFill>
              <a:latin typeface="Lato"/>
              <a:ea typeface="Lato"/>
              <a:cs typeface="Lato"/>
              <a:sym typeface="Lato"/>
            </a:endParaRPr>
          </a:p>
          <a:p>
            <a:pPr indent="0" lvl="0" marL="0" rtl="0" algn="ctr">
              <a:spcBef>
                <a:spcPts val="0"/>
              </a:spcBef>
              <a:spcAft>
                <a:spcPts val="0"/>
              </a:spcAft>
              <a:buNone/>
            </a:pPr>
            <a:r>
              <a:rPr b="1" lang="ko" sz="1100">
                <a:solidFill>
                  <a:srgbClr val="0E0E0E"/>
                </a:solidFill>
                <a:latin typeface="Lato"/>
                <a:ea typeface="Lato"/>
                <a:cs typeface="Lato"/>
                <a:sym typeface="Lato"/>
              </a:rPr>
              <a:t>국내 거래소 상장폐지 발표</a:t>
            </a:r>
            <a:endParaRPr b="1" sz="1100">
              <a:solidFill>
                <a:srgbClr val="0E0E0E"/>
              </a:solidFill>
              <a:latin typeface="Lato"/>
              <a:ea typeface="Lato"/>
              <a:cs typeface="Lato"/>
              <a:sym typeface="Lato"/>
            </a:endParaRPr>
          </a:p>
        </p:txBody>
      </p:sp>
      <p:sp>
        <p:nvSpPr>
          <p:cNvPr id="248" name="Google Shape;248;p32"/>
          <p:cNvSpPr/>
          <p:nvPr/>
        </p:nvSpPr>
        <p:spPr>
          <a:xfrm>
            <a:off x="798138" y="1409375"/>
            <a:ext cx="92400" cy="360600"/>
          </a:xfrm>
          <a:prstGeom prst="rect">
            <a:avLst/>
          </a:prstGeom>
          <a:solidFill>
            <a:srgbClr val="CFE2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249" name="Google Shape;249;p32"/>
          <p:cNvSpPr/>
          <p:nvPr/>
        </p:nvSpPr>
        <p:spPr>
          <a:xfrm>
            <a:off x="2494525" y="1409375"/>
            <a:ext cx="92400" cy="360600"/>
          </a:xfrm>
          <a:prstGeom prst="rect">
            <a:avLst/>
          </a:prstGeom>
          <a:solidFill>
            <a:srgbClr val="CFE2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250" name="Google Shape;250;p32"/>
          <p:cNvSpPr/>
          <p:nvPr/>
        </p:nvSpPr>
        <p:spPr>
          <a:xfrm>
            <a:off x="4151588" y="1409375"/>
            <a:ext cx="92400" cy="360600"/>
          </a:xfrm>
          <a:prstGeom prst="rect">
            <a:avLst/>
          </a:prstGeom>
          <a:solidFill>
            <a:srgbClr val="CFE2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251" name="Google Shape;251;p32"/>
          <p:cNvSpPr/>
          <p:nvPr/>
        </p:nvSpPr>
        <p:spPr>
          <a:xfrm>
            <a:off x="5952138" y="1409375"/>
            <a:ext cx="92400" cy="360600"/>
          </a:xfrm>
          <a:prstGeom prst="rect">
            <a:avLst/>
          </a:prstGeom>
          <a:solidFill>
            <a:srgbClr val="CFE2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252" name="Google Shape;252;p32"/>
          <p:cNvSpPr/>
          <p:nvPr/>
        </p:nvSpPr>
        <p:spPr>
          <a:xfrm>
            <a:off x="7964488" y="1409375"/>
            <a:ext cx="92400" cy="360600"/>
          </a:xfrm>
          <a:prstGeom prst="rect">
            <a:avLst/>
          </a:prstGeom>
          <a:solidFill>
            <a:srgbClr val="CFE2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253" name="Google Shape;253;p32"/>
          <p:cNvSpPr txBox="1"/>
          <p:nvPr>
            <p:ph idx="4294967295" type="body"/>
          </p:nvPr>
        </p:nvSpPr>
        <p:spPr>
          <a:xfrm>
            <a:off x="441100" y="2369675"/>
            <a:ext cx="7688700" cy="24795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Clr>
                <a:schemeClr val="dk2"/>
              </a:buClr>
              <a:buSzPts val="1500"/>
              <a:buChar char="➢"/>
            </a:pPr>
            <a:r>
              <a:rPr b="1" lang="ko" sz="1600">
                <a:solidFill>
                  <a:schemeClr val="dk2"/>
                </a:solidFill>
              </a:rPr>
              <a:t>분석 기간 : 2022. 11. ~ 2023. 2</a:t>
            </a:r>
            <a:endParaRPr b="1" sz="1600">
              <a:solidFill>
                <a:schemeClr val="dk2"/>
              </a:solidFill>
            </a:endParaRPr>
          </a:p>
          <a:p>
            <a:pPr indent="0" lvl="0" marL="457200" rtl="0" algn="l">
              <a:spcBef>
                <a:spcPts val="1200"/>
              </a:spcBef>
              <a:spcAft>
                <a:spcPts val="0"/>
              </a:spcAft>
              <a:buNone/>
            </a:pPr>
            <a:r>
              <a:t/>
            </a:r>
            <a:endParaRPr b="1" sz="1600">
              <a:solidFill>
                <a:schemeClr val="dk2"/>
              </a:solidFill>
            </a:endParaRPr>
          </a:p>
          <a:p>
            <a:pPr indent="-330200" lvl="0" marL="457200" rtl="0" algn="l">
              <a:spcBef>
                <a:spcPts val="1200"/>
              </a:spcBef>
              <a:spcAft>
                <a:spcPts val="0"/>
              </a:spcAft>
              <a:buClr>
                <a:schemeClr val="dk2"/>
              </a:buClr>
              <a:buSzPts val="1600"/>
              <a:buAutoNum type="arabicPeriod"/>
            </a:pPr>
            <a:r>
              <a:rPr b="1" lang="ko" sz="1600">
                <a:solidFill>
                  <a:schemeClr val="dk2"/>
                </a:solidFill>
              </a:rPr>
              <a:t>2022.11.10 ~ 2022.11.24</a:t>
            </a:r>
            <a:endParaRPr b="1" sz="1600">
              <a:solidFill>
                <a:schemeClr val="dk2"/>
              </a:solidFill>
            </a:endParaRPr>
          </a:p>
          <a:p>
            <a:pPr indent="-330200" lvl="2" marL="1371600" rtl="0" algn="l">
              <a:spcBef>
                <a:spcPts val="0"/>
              </a:spcBef>
              <a:spcAft>
                <a:spcPts val="0"/>
              </a:spcAft>
              <a:buClr>
                <a:schemeClr val="dk2"/>
              </a:buClr>
              <a:buSzPts val="1600"/>
              <a:buChar char="■"/>
            </a:pPr>
            <a:r>
              <a:rPr b="1" lang="ko" sz="1600">
                <a:solidFill>
                  <a:schemeClr val="dk2"/>
                </a:solidFill>
              </a:rPr>
              <a:t>유의종목 지정 이후 ~ 상장폐지 발표</a:t>
            </a:r>
            <a:endParaRPr b="1" sz="1600">
              <a:solidFill>
                <a:schemeClr val="dk2"/>
              </a:solidFill>
            </a:endParaRPr>
          </a:p>
          <a:p>
            <a:pPr indent="-330200" lvl="0" marL="457200" rtl="0" algn="l">
              <a:spcBef>
                <a:spcPts val="0"/>
              </a:spcBef>
              <a:spcAft>
                <a:spcPts val="0"/>
              </a:spcAft>
              <a:buClr>
                <a:schemeClr val="dk2"/>
              </a:buClr>
              <a:buSzPts val="1600"/>
              <a:buAutoNum type="arabicPeriod"/>
            </a:pPr>
            <a:r>
              <a:rPr b="1" lang="ko" sz="1600">
                <a:solidFill>
                  <a:schemeClr val="dk2"/>
                </a:solidFill>
              </a:rPr>
              <a:t>2022.11.25 ~ 2022.12.08</a:t>
            </a:r>
            <a:endParaRPr b="1" sz="1600">
              <a:solidFill>
                <a:schemeClr val="dk2"/>
              </a:solidFill>
            </a:endParaRPr>
          </a:p>
          <a:p>
            <a:pPr indent="-330200" lvl="2" marL="1371600" rtl="0" algn="l">
              <a:spcBef>
                <a:spcPts val="0"/>
              </a:spcBef>
              <a:spcAft>
                <a:spcPts val="0"/>
              </a:spcAft>
              <a:buClr>
                <a:schemeClr val="dk2"/>
              </a:buClr>
              <a:buSzPts val="1600"/>
              <a:buChar char="■"/>
            </a:pPr>
            <a:r>
              <a:rPr b="1" lang="ko" sz="1600">
                <a:solidFill>
                  <a:schemeClr val="dk2"/>
                </a:solidFill>
              </a:rPr>
              <a:t>상장폐지 발표 이후 ~ 국내거래소 거래지원 종료 </a:t>
            </a:r>
            <a:endParaRPr b="1" sz="1600">
              <a:solidFill>
                <a:schemeClr val="dk2"/>
              </a:solidFill>
            </a:endParaRPr>
          </a:p>
          <a:p>
            <a:pPr indent="-330200" lvl="0" marL="457200" rtl="0" algn="l">
              <a:spcBef>
                <a:spcPts val="0"/>
              </a:spcBef>
              <a:spcAft>
                <a:spcPts val="0"/>
              </a:spcAft>
              <a:buClr>
                <a:schemeClr val="dk2"/>
              </a:buClr>
              <a:buSzPts val="1600"/>
              <a:buAutoNum type="arabicPeriod"/>
            </a:pPr>
            <a:r>
              <a:rPr b="1" lang="ko" sz="1600">
                <a:solidFill>
                  <a:schemeClr val="dk2"/>
                </a:solidFill>
              </a:rPr>
              <a:t>2023.02.09 ~ 2023.02.23</a:t>
            </a:r>
            <a:endParaRPr b="1" sz="1600">
              <a:solidFill>
                <a:schemeClr val="dk2"/>
              </a:solidFill>
            </a:endParaRPr>
          </a:p>
          <a:p>
            <a:pPr indent="-330200" lvl="2" marL="1371600" rtl="0" algn="l">
              <a:spcBef>
                <a:spcPts val="0"/>
              </a:spcBef>
              <a:spcAft>
                <a:spcPts val="0"/>
              </a:spcAft>
              <a:buClr>
                <a:schemeClr val="dk2"/>
              </a:buClr>
              <a:buSzPts val="1600"/>
              <a:buChar char="■"/>
            </a:pPr>
            <a:r>
              <a:rPr b="1" lang="ko" sz="1600">
                <a:solidFill>
                  <a:schemeClr val="dk2"/>
                </a:solidFill>
              </a:rPr>
              <a:t>코인원 재상장</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57" name="Shape 257"/>
        <p:cNvGrpSpPr/>
        <p:nvPr/>
      </p:nvGrpSpPr>
      <p:grpSpPr>
        <a:xfrm>
          <a:off x="0" y="0"/>
          <a:ext cx="0" cy="0"/>
          <a:chOff x="0" y="0"/>
          <a:chExt cx="0" cy="0"/>
        </a:xfrm>
      </p:grpSpPr>
      <p:pic>
        <p:nvPicPr>
          <p:cNvPr id="258" name="Google Shape;258;p33"/>
          <p:cNvPicPr preferRelativeResize="0"/>
          <p:nvPr/>
        </p:nvPicPr>
        <p:blipFill>
          <a:blip r:embed="rId3">
            <a:alphaModFix/>
          </a:blip>
          <a:stretch>
            <a:fillRect/>
          </a:stretch>
        </p:blipFill>
        <p:spPr>
          <a:xfrm>
            <a:off x="1082201" y="296975"/>
            <a:ext cx="7168101" cy="4656175"/>
          </a:xfrm>
          <a:prstGeom prst="rect">
            <a:avLst/>
          </a:prstGeom>
          <a:noFill/>
          <a:ln>
            <a:noFill/>
          </a:ln>
        </p:spPr>
      </p:pic>
      <p:sp>
        <p:nvSpPr>
          <p:cNvPr id="259" name="Google Shape;259;p33"/>
          <p:cNvSpPr txBox="1"/>
          <p:nvPr/>
        </p:nvSpPr>
        <p:spPr>
          <a:xfrm>
            <a:off x="7004700" y="0"/>
            <a:ext cx="2139300" cy="670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2022.11.24 Delisting Announcement</a:t>
            </a:r>
            <a:endParaRPr sz="900"/>
          </a:p>
          <a:p>
            <a:pPr indent="0" lvl="0" marL="0" rtl="0" algn="l">
              <a:spcBef>
                <a:spcPts val="0"/>
              </a:spcBef>
              <a:spcAft>
                <a:spcPts val="0"/>
              </a:spcAft>
              <a:buNone/>
            </a:pPr>
            <a:r>
              <a:rPr lang="ko" sz="900"/>
              <a:t>2022.12.08 Delisted</a:t>
            </a:r>
            <a:endParaRPr sz="900"/>
          </a:p>
          <a:p>
            <a:pPr indent="0" lvl="0" marL="0" rtl="0" algn="l">
              <a:spcBef>
                <a:spcPts val="0"/>
              </a:spcBef>
              <a:spcAft>
                <a:spcPts val="0"/>
              </a:spcAft>
              <a:buNone/>
            </a:pPr>
            <a:r>
              <a:rPr lang="ko" sz="900"/>
              <a:t>2023.02.16 Re-listed (Coinone)</a:t>
            </a:r>
            <a:endParaRPr sz="11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63" name="Shape 263"/>
        <p:cNvGrpSpPr/>
        <p:nvPr/>
      </p:nvGrpSpPr>
      <p:grpSpPr>
        <a:xfrm>
          <a:off x="0" y="0"/>
          <a:ext cx="0" cy="0"/>
          <a:chOff x="0" y="0"/>
          <a:chExt cx="0" cy="0"/>
        </a:xfrm>
      </p:grpSpPr>
      <p:sp>
        <p:nvSpPr>
          <p:cNvPr id="264" name="Google Shape;264;p34"/>
          <p:cNvSpPr txBox="1"/>
          <p:nvPr>
            <p:ph idx="4294967295" type="ctrTitle"/>
          </p:nvPr>
        </p:nvSpPr>
        <p:spPr>
          <a:xfrm>
            <a:off x="456125" y="3081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Objective </a:t>
            </a:r>
            <a:endParaRPr sz="2000">
              <a:solidFill>
                <a:srgbClr val="1D49A7"/>
              </a:solidFill>
              <a:latin typeface="Lato"/>
              <a:ea typeface="Lato"/>
              <a:cs typeface="Lato"/>
              <a:sym typeface="Lato"/>
            </a:endParaRPr>
          </a:p>
        </p:txBody>
      </p:sp>
      <p:sp>
        <p:nvSpPr>
          <p:cNvPr id="265" name="Google Shape;265;p34"/>
          <p:cNvSpPr txBox="1"/>
          <p:nvPr/>
        </p:nvSpPr>
        <p:spPr>
          <a:xfrm>
            <a:off x="456125" y="1319375"/>
            <a:ext cx="7286700" cy="30657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accent1"/>
              </a:buClr>
              <a:buSzPts val="1300"/>
              <a:buFont typeface="Lato"/>
              <a:buAutoNum type="arabicPeriod"/>
            </a:pPr>
            <a:r>
              <a:rPr b="1" lang="ko" sz="1300" u="sng">
                <a:solidFill>
                  <a:srgbClr val="FF0000"/>
                </a:solidFill>
                <a:latin typeface="Lato"/>
                <a:ea typeface="Lato"/>
                <a:cs typeface="Lato"/>
                <a:sym typeface="Lato"/>
              </a:rPr>
              <a:t>상장폐지 발</a:t>
            </a:r>
            <a:r>
              <a:rPr b="1" lang="ko" sz="1300" u="sng">
                <a:solidFill>
                  <a:srgbClr val="FF0000"/>
                </a:solidFill>
                <a:latin typeface="Lato"/>
                <a:ea typeface="Lato"/>
                <a:cs typeface="Lato"/>
                <a:sym typeface="Lato"/>
              </a:rPr>
              <a:t>표 </a:t>
            </a:r>
            <a:r>
              <a:rPr b="1" lang="ko" sz="1300" u="sng">
                <a:solidFill>
                  <a:srgbClr val="FF0000"/>
                </a:solidFill>
                <a:latin typeface="Lato"/>
                <a:ea typeface="Lato"/>
                <a:cs typeface="Lato"/>
                <a:sym typeface="Lato"/>
              </a:rPr>
              <a:t>이전의 토큰 이동</a:t>
            </a:r>
            <a:r>
              <a:rPr b="1" lang="ko" sz="1300">
                <a:solidFill>
                  <a:schemeClr val="accent1"/>
                </a:solidFill>
                <a:latin typeface="Lato"/>
                <a:ea typeface="Lato"/>
                <a:cs typeface="Lato"/>
                <a:sym typeface="Lato"/>
              </a:rPr>
              <a:t>으로부터 특수관계자 지갑을 추정할 수 있는가? </a:t>
            </a:r>
            <a:endParaRPr b="1" sz="1300">
              <a:solidFill>
                <a:schemeClr val="accent1"/>
              </a:solidFill>
              <a:latin typeface="Lato"/>
              <a:ea typeface="Lato"/>
              <a:cs typeface="Lato"/>
              <a:sym typeface="Lato"/>
            </a:endParaRPr>
          </a:p>
          <a:p>
            <a:pPr indent="0" lvl="0" marL="457200" rtl="0" algn="l">
              <a:lnSpc>
                <a:spcPct val="150000"/>
              </a:lnSpc>
              <a:spcBef>
                <a:spcPts val="0"/>
              </a:spcBef>
              <a:spcAft>
                <a:spcPts val="0"/>
              </a:spcAft>
              <a:buNone/>
            </a:pPr>
            <a:r>
              <a:t/>
            </a:r>
            <a:endParaRPr b="1" sz="1300">
              <a:solidFill>
                <a:schemeClr val="accent1"/>
              </a:solidFill>
              <a:latin typeface="Lato"/>
              <a:ea typeface="Lato"/>
              <a:cs typeface="Lato"/>
              <a:sym typeface="Lato"/>
            </a:endParaRPr>
          </a:p>
          <a:p>
            <a:pPr indent="-311150" lvl="0" marL="457200" rtl="0" algn="l">
              <a:lnSpc>
                <a:spcPct val="150000"/>
              </a:lnSpc>
              <a:spcBef>
                <a:spcPts val="0"/>
              </a:spcBef>
              <a:spcAft>
                <a:spcPts val="0"/>
              </a:spcAft>
              <a:buClr>
                <a:schemeClr val="accent1"/>
              </a:buClr>
              <a:buSzPts val="1300"/>
              <a:buFont typeface="Lato"/>
              <a:buAutoNum type="arabicPeriod"/>
            </a:pPr>
            <a:r>
              <a:rPr b="1" lang="ko" sz="1300">
                <a:solidFill>
                  <a:schemeClr val="accent1"/>
                </a:solidFill>
                <a:latin typeface="Lato"/>
                <a:ea typeface="Lato"/>
                <a:cs typeface="Lato"/>
                <a:sym typeface="Lato"/>
              </a:rPr>
              <a:t>상장폐</a:t>
            </a:r>
            <a:r>
              <a:rPr b="1" lang="ko" sz="1300">
                <a:solidFill>
                  <a:schemeClr val="accent1"/>
                </a:solidFill>
                <a:latin typeface="Lato"/>
                <a:ea typeface="Lato"/>
                <a:cs typeface="Lato"/>
                <a:sym typeface="Lato"/>
              </a:rPr>
              <a:t>지 </a:t>
            </a:r>
            <a:r>
              <a:rPr b="1" lang="ko" sz="1300">
                <a:solidFill>
                  <a:schemeClr val="accent1"/>
                </a:solidFill>
                <a:latin typeface="Lato"/>
                <a:ea typeface="Lato"/>
                <a:cs typeface="Lato"/>
                <a:sym typeface="Lato"/>
              </a:rPr>
              <a:t>예정부터 실제 상장폐지까지의 토</a:t>
            </a:r>
            <a:r>
              <a:rPr b="1" lang="ko" sz="1300">
                <a:solidFill>
                  <a:schemeClr val="accent1"/>
                </a:solidFill>
                <a:latin typeface="Lato"/>
                <a:ea typeface="Lato"/>
                <a:cs typeface="Lato"/>
                <a:sym typeface="Lato"/>
              </a:rPr>
              <a:t>큰 이동으로부터 특수관계자 지갑을 추정할 수 있는가?</a:t>
            </a:r>
            <a:endParaRPr b="1" sz="1300">
              <a:solidFill>
                <a:schemeClr val="accent1"/>
              </a:solidFill>
              <a:latin typeface="Lato"/>
              <a:ea typeface="Lato"/>
              <a:cs typeface="Lato"/>
              <a:sym typeface="Lato"/>
            </a:endParaRPr>
          </a:p>
          <a:p>
            <a:pPr indent="0" lvl="0" marL="457200" rtl="0" algn="l">
              <a:lnSpc>
                <a:spcPct val="150000"/>
              </a:lnSpc>
              <a:spcBef>
                <a:spcPts val="0"/>
              </a:spcBef>
              <a:spcAft>
                <a:spcPts val="0"/>
              </a:spcAft>
              <a:buNone/>
            </a:pPr>
            <a:r>
              <a:t/>
            </a:r>
            <a:endParaRPr b="1" sz="1300">
              <a:solidFill>
                <a:schemeClr val="accent1"/>
              </a:solidFill>
              <a:latin typeface="Lato"/>
              <a:ea typeface="Lato"/>
              <a:cs typeface="Lato"/>
              <a:sym typeface="Lato"/>
            </a:endParaRPr>
          </a:p>
          <a:p>
            <a:pPr indent="-311150" lvl="0" marL="457200" rtl="0" algn="l">
              <a:lnSpc>
                <a:spcPct val="150000"/>
              </a:lnSpc>
              <a:spcBef>
                <a:spcPts val="0"/>
              </a:spcBef>
              <a:spcAft>
                <a:spcPts val="0"/>
              </a:spcAft>
              <a:buClr>
                <a:schemeClr val="accent1"/>
              </a:buClr>
              <a:buSzPts val="1300"/>
              <a:buFont typeface="Lato"/>
              <a:buAutoNum type="arabicPeriod"/>
            </a:pPr>
            <a:r>
              <a:rPr b="1" lang="ko" sz="1300" u="sng">
                <a:solidFill>
                  <a:srgbClr val="FF0000"/>
                </a:solidFill>
                <a:latin typeface="Lato"/>
                <a:ea typeface="Lato"/>
                <a:cs typeface="Lato"/>
                <a:sym typeface="Lato"/>
              </a:rPr>
              <a:t>상장폐지 이후부터 재상장</a:t>
            </a:r>
            <a:r>
              <a:rPr b="1" lang="ko" sz="1300">
                <a:solidFill>
                  <a:schemeClr val="accent1"/>
                </a:solidFill>
                <a:latin typeface="Lato"/>
                <a:ea typeface="Lato"/>
                <a:cs typeface="Lato"/>
                <a:sym typeface="Lato"/>
              </a:rPr>
              <a:t>까지</a:t>
            </a:r>
            <a:r>
              <a:rPr b="1" lang="ko" sz="1300">
                <a:solidFill>
                  <a:schemeClr val="accent1"/>
                </a:solidFill>
                <a:latin typeface="Lato"/>
                <a:ea typeface="Lato"/>
                <a:cs typeface="Lato"/>
                <a:sym typeface="Lato"/>
              </a:rPr>
              <a:t>의 토큰 이동으로부터 특수관계자 지갑을 추정할 수 있는가?</a:t>
            </a:r>
            <a:endParaRPr b="1" sz="1300">
              <a:solidFill>
                <a:schemeClr val="accent1"/>
              </a:solidFill>
              <a:latin typeface="Lato"/>
              <a:ea typeface="Lato"/>
              <a:cs typeface="Lato"/>
              <a:sym typeface="Lato"/>
            </a:endParaRPr>
          </a:p>
          <a:p>
            <a:pPr indent="0" lvl="0" marL="457200" rtl="0" algn="l">
              <a:lnSpc>
                <a:spcPct val="150000"/>
              </a:lnSpc>
              <a:spcBef>
                <a:spcPts val="0"/>
              </a:spcBef>
              <a:spcAft>
                <a:spcPts val="0"/>
              </a:spcAft>
              <a:buNone/>
            </a:pPr>
            <a:r>
              <a:t/>
            </a:r>
            <a:endParaRPr b="1" sz="1300">
              <a:solidFill>
                <a:schemeClr val="accent1"/>
              </a:solidFill>
              <a:latin typeface="Lato"/>
              <a:ea typeface="Lato"/>
              <a:cs typeface="Lato"/>
              <a:sym typeface="Lato"/>
            </a:endParaRPr>
          </a:p>
          <a:p>
            <a:pPr indent="-311150" lvl="0" marL="457200" rtl="0" algn="l">
              <a:lnSpc>
                <a:spcPct val="150000"/>
              </a:lnSpc>
              <a:spcBef>
                <a:spcPts val="0"/>
              </a:spcBef>
              <a:spcAft>
                <a:spcPts val="0"/>
              </a:spcAft>
              <a:buClr>
                <a:schemeClr val="accent1"/>
              </a:buClr>
              <a:buSzPts val="1300"/>
              <a:buFont typeface="Lato"/>
              <a:buAutoNum type="arabicPeriod"/>
            </a:pPr>
            <a:r>
              <a:rPr b="1" lang="ko" sz="1300">
                <a:solidFill>
                  <a:schemeClr val="accent1"/>
                </a:solidFill>
                <a:latin typeface="Lato"/>
                <a:ea typeface="Lato"/>
                <a:cs typeface="Lato"/>
                <a:sym typeface="Lato"/>
              </a:rPr>
              <a:t>재상장 이전의 토큰 이동으로부터 특수관계자 지갑을 추정할 수 있는가? </a:t>
            </a:r>
            <a:endParaRPr b="1"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b="1" sz="1300">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311700" y="1729950"/>
            <a:ext cx="8520600" cy="8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3000">
                <a:latin typeface="Lato"/>
                <a:ea typeface="Lato"/>
                <a:cs typeface="Lato"/>
                <a:sym typeface="Lato"/>
              </a:rPr>
              <a:t>Chapter 2 : Network </a:t>
            </a:r>
            <a:endParaRPr sz="3000">
              <a:latin typeface="Lato"/>
              <a:ea typeface="Lato"/>
              <a:cs typeface="Lato"/>
              <a:sym typeface="Lato"/>
            </a:endParaRPr>
          </a:p>
        </p:txBody>
      </p:sp>
      <p:sp>
        <p:nvSpPr>
          <p:cNvPr id="271" name="Google Shape;271;p35"/>
          <p:cNvSpPr/>
          <p:nvPr/>
        </p:nvSpPr>
        <p:spPr>
          <a:xfrm>
            <a:off x="0" y="4925400"/>
            <a:ext cx="9144000" cy="21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5"/>
          <p:cNvSpPr txBox="1"/>
          <p:nvPr/>
        </p:nvSpPr>
        <p:spPr>
          <a:xfrm>
            <a:off x="8832300" y="4846200"/>
            <a:ext cx="3117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76" name="Shape 276"/>
        <p:cNvGrpSpPr/>
        <p:nvPr/>
      </p:nvGrpSpPr>
      <p:grpSpPr>
        <a:xfrm>
          <a:off x="0" y="0"/>
          <a:ext cx="0" cy="0"/>
          <a:chOff x="0" y="0"/>
          <a:chExt cx="0" cy="0"/>
        </a:xfrm>
      </p:grpSpPr>
      <p:sp>
        <p:nvSpPr>
          <p:cNvPr id="277" name="Google Shape;277;p36"/>
          <p:cNvSpPr/>
          <p:nvPr/>
        </p:nvSpPr>
        <p:spPr>
          <a:xfrm>
            <a:off x="0" y="4925400"/>
            <a:ext cx="9144000" cy="21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36"/>
          <p:cNvSpPr txBox="1"/>
          <p:nvPr>
            <p:ph idx="4294967295" type="ctrTitle"/>
          </p:nvPr>
        </p:nvSpPr>
        <p:spPr>
          <a:xfrm>
            <a:off x="292875" y="-922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a:t>
            </a:r>
            <a:r>
              <a:rPr lang="ko" sz="2000">
                <a:solidFill>
                  <a:srgbClr val="1D49A7"/>
                </a:solidFill>
                <a:latin typeface="Lato"/>
                <a:ea typeface="Lato"/>
                <a:cs typeface="Lato"/>
                <a:sym typeface="Lato"/>
              </a:rPr>
              <a:t>Glossary 1</a:t>
            </a:r>
            <a:endParaRPr sz="2000">
              <a:solidFill>
                <a:srgbClr val="1D49A7"/>
              </a:solidFill>
              <a:latin typeface="Lato"/>
              <a:ea typeface="Lato"/>
              <a:cs typeface="Lato"/>
              <a:sym typeface="Lato"/>
            </a:endParaRPr>
          </a:p>
        </p:txBody>
      </p:sp>
      <p:graphicFrame>
        <p:nvGraphicFramePr>
          <p:cNvPr id="279" name="Google Shape;279;p36"/>
          <p:cNvGraphicFramePr/>
          <p:nvPr/>
        </p:nvGraphicFramePr>
        <p:xfrm>
          <a:off x="242525" y="950450"/>
          <a:ext cx="3000000" cy="3000000"/>
        </p:xfrm>
        <a:graphic>
          <a:graphicData uri="http://schemas.openxmlformats.org/drawingml/2006/table">
            <a:tbl>
              <a:tblPr>
                <a:noFill/>
                <a:tableStyleId>{11E48B36-13F9-4E9B-8877-128C767CFEBB}</a:tableStyleId>
              </a:tblPr>
              <a:tblGrid>
                <a:gridCol w="972875"/>
                <a:gridCol w="1535100"/>
                <a:gridCol w="2216175"/>
                <a:gridCol w="2149225"/>
                <a:gridCol w="1641575"/>
              </a:tblGrid>
              <a:tr h="317225">
                <a:tc>
                  <a:txBody>
                    <a:bodyPr/>
                    <a:lstStyle/>
                    <a:p>
                      <a:pPr indent="0" lvl="0" marL="0" rtl="0" algn="ctr">
                        <a:lnSpc>
                          <a:spcPct val="115000"/>
                        </a:lnSpc>
                        <a:spcBef>
                          <a:spcPts val="0"/>
                        </a:spcBef>
                        <a:spcAft>
                          <a:spcPts val="0"/>
                        </a:spcAft>
                        <a:buNone/>
                      </a:pPr>
                      <a:r>
                        <a:rPr b="1" lang="ko" sz="900"/>
                        <a:t>Feature</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 sz="900"/>
                        <a:t>Degree Centrality</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 sz="900"/>
                        <a:t>Betweenness Centrality</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 sz="900"/>
                        <a:t>Closeness Centrality</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 sz="900"/>
                        <a:t>PageRank</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7775">
                <a:tc>
                  <a:txBody>
                    <a:bodyPr/>
                    <a:lstStyle/>
                    <a:p>
                      <a:pPr indent="0" lvl="0" marL="0" rtl="0" algn="ctr">
                        <a:spcBef>
                          <a:spcPts val="0"/>
                        </a:spcBef>
                        <a:spcAft>
                          <a:spcPts val="0"/>
                        </a:spcAft>
                        <a:buNone/>
                      </a:pPr>
                      <a:r>
                        <a:rPr b="1" lang="ko" sz="900"/>
                        <a:t>Definition</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Measures the number of </a:t>
                      </a:r>
                      <a:r>
                        <a:rPr lang="ko" sz="800" u="sng"/>
                        <a:t>direct connections</a:t>
                      </a:r>
                      <a:r>
                        <a:rPr lang="ko" sz="800"/>
                        <a:t> a node has.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Measures the extent to which a node lies on the </a:t>
                      </a:r>
                      <a:r>
                        <a:rPr lang="ko" sz="800" u="sng"/>
                        <a:t>shortest paths</a:t>
                      </a:r>
                      <a:r>
                        <a:rPr lang="ko" sz="800"/>
                        <a:t> between other nodes.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Measures how close a node is to all other nodes in the network.</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800">
                          <a:solidFill>
                            <a:srgbClr val="0E0E0E"/>
                          </a:solidFill>
                        </a:rPr>
                        <a:t>Measures the </a:t>
                      </a:r>
                      <a:r>
                        <a:rPr lang="ko" sz="800" u="sng">
                          <a:solidFill>
                            <a:srgbClr val="0E0E0E"/>
                          </a:solidFill>
                        </a:rPr>
                        <a:t>influence</a:t>
                      </a:r>
                      <a:r>
                        <a:rPr lang="ko" sz="800">
                          <a:solidFill>
                            <a:srgbClr val="0E0E0E"/>
                          </a:solidFill>
                        </a:rPr>
                        <a:t> of a node based on the quality and quantity of its connections.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7775">
                <a:tc>
                  <a:txBody>
                    <a:bodyPr/>
                    <a:lstStyle/>
                    <a:p>
                      <a:pPr indent="0" lvl="0" marL="0" rtl="0" algn="ctr">
                        <a:spcBef>
                          <a:spcPts val="0"/>
                        </a:spcBef>
                        <a:spcAft>
                          <a:spcPts val="0"/>
                        </a:spcAft>
                        <a:buNone/>
                      </a:pPr>
                      <a:r>
                        <a:rPr b="1" lang="ko" sz="900"/>
                        <a:t>Calculation</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Count of connections (edges) to a node.</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Sum of the fraction of all-pairs shortest paths that pass through the node.</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Inverse of the sum of the shortest paths from the node to all other nodes.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800">
                          <a:solidFill>
                            <a:srgbClr val="0E0E0E"/>
                          </a:solidFill>
                        </a:rPr>
                        <a:t>Based on an algorithm that considers both the quantity of links to a node and the quality (importance) of the linking nodes.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7775">
                <a:tc>
                  <a:txBody>
                    <a:bodyPr/>
                    <a:lstStyle/>
                    <a:p>
                      <a:pPr indent="0" lvl="0" marL="0" rtl="0" algn="ctr">
                        <a:spcBef>
                          <a:spcPts val="0"/>
                        </a:spcBef>
                        <a:spcAft>
                          <a:spcPts val="0"/>
                        </a:spcAft>
                        <a:buNone/>
                      </a:pPr>
                      <a:r>
                        <a:rPr b="1" lang="ko" sz="900"/>
                        <a:t>Interpretation</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High value suggests the node is highly connected.</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ko" sz="800"/>
                        <a:t>High value suggests the node is a key intermediary in </a:t>
                      </a:r>
                      <a:r>
                        <a:rPr lang="ko" sz="800"/>
                        <a:t>the network.</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High value suggests the node is centrally located and has quick access to other nodes.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800">
                          <a:solidFill>
                            <a:srgbClr val="0E0E0E"/>
                          </a:solidFill>
                        </a:rPr>
                        <a:t>High value suggests the node is influential or important within the network.</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7775">
                <a:tc>
                  <a:txBody>
                    <a:bodyPr/>
                    <a:lstStyle/>
                    <a:p>
                      <a:pPr indent="0" lvl="0" marL="0" rtl="0" algn="ctr">
                        <a:spcBef>
                          <a:spcPts val="0"/>
                        </a:spcBef>
                        <a:spcAft>
                          <a:spcPts val="0"/>
                        </a:spcAft>
                        <a:buNone/>
                      </a:pPr>
                      <a:r>
                        <a:rPr b="1" lang="ko" sz="900"/>
                        <a:t>Applications</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ko" sz="800"/>
                        <a:t>Useful in identifying hubs or highly connected nodes.</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ko" sz="800"/>
                        <a:t>Useful in identifying gatekeepers or bottlenecks.</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ko" sz="800"/>
                        <a:t>Useful in identifying nodes with strategic positions for information spread.</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800">
                          <a:solidFill>
                            <a:srgbClr val="0E0E0E"/>
                          </a:solidFill>
                        </a:rPr>
                        <a:t>Useful in identifying authoritative or influential nodes.</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7775">
                <a:tc>
                  <a:txBody>
                    <a:bodyPr/>
                    <a:lstStyle/>
                    <a:p>
                      <a:pPr indent="0" lvl="0" marL="0" rtl="0" algn="ctr">
                        <a:spcBef>
                          <a:spcPts val="0"/>
                        </a:spcBef>
                        <a:spcAft>
                          <a:spcPts val="0"/>
                        </a:spcAft>
                        <a:buNone/>
                      </a:pPr>
                      <a:r>
                        <a:rPr b="1" lang="ko" sz="900"/>
                        <a:t>Typical Use Cases</a:t>
                      </a:r>
                      <a:endParaRPr b="1"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Social network analysis, identifying influencers.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Identifying </a:t>
                      </a:r>
                      <a:r>
                        <a:rPr b="1" lang="ko" sz="800"/>
                        <a:t>key infrastructure nodes,</a:t>
                      </a:r>
                      <a:r>
                        <a:rPr lang="ko" sz="800"/>
                        <a:t> detecting vulnerabilities in networks.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ko" sz="800"/>
                        <a:t>Routing optimization, identifying strategic locations.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ko" sz="800">
                          <a:solidFill>
                            <a:srgbClr val="0E0E0E"/>
                          </a:solidFill>
                        </a:rPr>
                        <a:t>Web search</a:t>
                      </a:r>
                      <a:r>
                        <a:rPr lang="ko" sz="800">
                          <a:solidFill>
                            <a:srgbClr val="0E0E0E"/>
                          </a:solidFill>
                        </a:rPr>
                        <a:t> ranking (e.g., Google), identifying important nodes in citation networks or social networks.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83" name="Shape 283"/>
        <p:cNvGrpSpPr/>
        <p:nvPr/>
      </p:nvGrpSpPr>
      <p:grpSpPr>
        <a:xfrm>
          <a:off x="0" y="0"/>
          <a:ext cx="0" cy="0"/>
          <a:chOff x="0" y="0"/>
          <a:chExt cx="0" cy="0"/>
        </a:xfrm>
      </p:grpSpPr>
      <p:sp>
        <p:nvSpPr>
          <p:cNvPr id="284" name="Google Shape;284;p37"/>
          <p:cNvSpPr txBox="1"/>
          <p:nvPr>
            <p:ph idx="1" type="body"/>
          </p:nvPr>
        </p:nvSpPr>
        <p:spPr>
          <a:xfrm>
            <a:off x="436525" y="4384125"/>
            <a:ext cx="79842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605"/>
              <a:buNone/>
            </a:pPr>
            <a:r>
              <a:rPr b="1" lang="ko" sz="814"/>
              <a:t>Xi Tong Lee, Arijit Khan, Sourav Sen Gupta, Yu Hann Ong, and Xuan Liu. 2020. Measurements, Analyses, and Insights on the Entire Ethereum Blockchain Network. </a:t>
            </a:r>
            <a:br>
              <a:rPr b="1" lang="ko" sz="814"/>
            </a:br>
            <a:r>
              <a:rPr b="1" lang="ko" sz="814"/>
              <a:t>In Proceedings of The Web Conference 2020 (WWW ’20), April 20–24, 2020, Taipei, Taiwan. ACM, New York, NY, USA, 12 pages. </a:t>
            </a:r>
            <a:endParaRPr b="1" sz="814"/>
          </a:p>
        </p:txBody>
      </p:sp>
      <p:sp>
        <p:nvSpPr>
          <p:cNvPr id="285" name="Google Shape;285;p37"/>
          <p:cNvSpPr/>
          <p:nvPr/>
        </p:nvSpPr>
        <p:spPr>
          <a:xfrm>
            <a:off x="0" y="4925400"/>
            <a:ext cx="9144000" cy="21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286" name="Google Shape;286;p37"/>
          <p:cNvGraphicFramePr/>
          <p:nvPr/>
        </p:nvGraphicFramePr>
        <p:xfrm>
          <a:off x="436525" y="1242438"/>
          <a:ext cx="3000000" cy="3000000"/>
        </p:xfrm>
        <a:graphic>
          <a:graphicData uri="http://schemas.openxmlformats.org/drawingml/2006/table">
            <a:tbl>
              <a:tblPr>
                <a:noFill/>
                <a:tableStyleId>{9BA820DF-B8D6-46C5-8C56-5637CEA7DC43}</a:tableStyleId>
              </a:tblPr>
              <a:tblGrid>
                <a:gridCol w="1824025"/>
                <a:gridCol w="6505475"/>
              </a:tblGrid>
              <a:tr h="310625">
                <a:tc>
                  <a:txBody>
                    <a:bodyPr/>
                    <a:lstStyle/>
                    <a:p>
                      <a:pPr indent="0" lvl="0" marL="0" rtl="0" algn="ctr">
                        <a:spcBef>
                          <a:spcPts val="0"/>
                        </a:spcBef>
                        <a:spcAft>
                          <a:spcPts val="0"/>
                        </a:spcAft>
                        <a:buNone/>
                      </a:pPr>
                      <a:r>
                        <a:rPr b="1" lang="ko" sz="1300"/>
                        <a:t>Measurement</a:t>
                      </a:r>
                      <a:endParaRPr b="1" sz="13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ko" sz="1300"/>
                        <a:t>Definition</a:t>
                      </a:r>
                      <a:endParaRPr b="1" sz="1300"/>
                    </a:p>
                  </a:txBody>
                  <a:tcPr marT="91425" marB="91425" marR="91425" marL="91425"/>
                </a:tc>
              </a:tr>
              <a:tr h="407325">
                <a:tc>
                  <a:txBody>
                    <a:bodyPr/>
                    <a:lstStyle/>
                    <a:p>
                      <a:pPr indent="0" lvl="0" marL="0" rtl="0" algn="l">
                        <a:spcBef>
                          <a:spcPts val="0"/>
                        </a:spcBef>
                        <a:spcAft>
                          <a:spcPts val="0"/>
                        </a:spcAft>
                        <a:buNone/>
                      </a:pPr>
                      <a:r>
                        <a:rPr lang="ko" sz="1100"/>
                        <a:t>Degree </a:t>
                      </a:r>
                      <a:endParaRPr sz="1100"/>
                    </a:p>
                    <a:p>
                      <a:pPr indent="0" lvl="0" marL="0" rtl="0" algn="l">
                        <a:spcBef>
                          <a:spcPts val="0"/>
                        </a:spcBef>
                        <a:spcAft>
                          <a:spcPts val="0"/>
                        </a:spcAft>
                        <a:buNone/>
                      </a:pPr>
                      <a:r>
                        <a:rPr lang="ko" sz="1100"/>
                        <a:t>(Indegree / Outdegree)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1100"/>
                        <a:t>Vertices with high indegrees might not have high outdegrees </a:t>
                      </a:r>
                      <a:endParaRPr sz="1100"/>
                    </a:p>
                    <a:p>
                      <a:pPr indent="0" lvl="0" marL="0" rtl="0" algn="l">
                        <a:lnSpc>
                          <a:spcPct val="115000"/>
                        </a:lnSpc>
                        <a:spcBef>
                          <a:spcPts val="0"/>
                        </a:spcBef>
                        <a:spcAft>
                          <a:spcPts val="0"/>
                        </a:spcAft>
                        <a:buNone/>
                      </a:pPr>
                      <a:r>
                        <a:rPr lang="ko" sz="900"/>
                        <a:t>*cumulative distributions (CDF) of the outdegree-to-indegree ratio for vertices.</a:t>
                      </a:r>
                      <a:endParaRPr sz="900"/>
                    </a:p>
                  </a:txBody>
                  <a:tcPr marT="91425" marB="91425" marR="91425" marL="91425">
                    <a:lnL cap="flat" cmpd="sng" w="9525">
                      <a:solidFill>
                        <a:srgbClr val="9E9E9E"/>
                      </a:solidFill>
                      <a:prstDash val="solid"/>
                      <a:round/>
                      <a:headEnd len="sm" w="sm" type="none"/>
                      <a:tailEnd len="sm" w="sm" type="none"/>
                    </a:lnL>
                  </a:tcPr>
                </a:tc>
              </a:tr>
              <a:tr h="383375">
                <a:tc>
                  <a:txBody>
                    <a:bodyPr/>
                    <a:lstStyle/>
                    <a:p>
                      <a:pPr indent="0" lvl="0" marL="0" rtl="0" algn="l">
                        <a:spcBef>
                          <a:spcPts val="0"/>
                        </a:spcBef>
                        <a:spcAft>
                          <a:spcPts val="0"/>
                        </a:spcAft>
                        <a:buNone/>
                      </a:pPr>
                      <a:r>
                        <a:rPr lang="ko" sz="1100"/>
                        <a:t>Reciprocity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1100"/>
                        <a:t>a measure of the likelihood ofertices in a directed network to be mutually linked. </a:t>
                      </a:r>
                      <a:endParaRPr sz="1100"/>
                    </a:p>
                    <a:p>
                      <a:pPr indent="0" lvl="0" marL="0" rtl="0" algn="l">
                        <a:spcBef>
                          <a:spcPts val="0"/>
                        </a:spcBef>
                        <a:spcAft>
                          <a:spcPts val="0"/>
                        </a:spcAft>
                        <a:buNone/>
                      </a:pPr>
                      <a:r>
                        <a:rPr lang="ko" sz="900"/>
                        <a:t>(# arcs in simple, directed graph - # arcs in simple, undirected graph) × 2  / (# arcs in simple, undirected graph )</a:t>
                      </a:r>
                      <a:endParaRPr sz="900"/>
                    </a:p>
                  </a:txBody>
                  <a:tcPr marT="91425" marB="91425" marR="91425" marL="91425">
                    <a:lnL cap="flat" cmpd="sng" w="9525">
                      <a:solidFill>
                        <a:srgbClr val="9E9E9E"/>
                      </a:solidFill>
                      <a:prstDash val="solid"/>
                      <a:round/>
                      <a:headEnd len="sm" w="sm" type="none"/>
                      <a:tailEnd len="sm" w="sm" type="none"/>
                    </a:lnL>
                  </a:tcPr>
                </a:tc>
              </a:tr>
              <a:tr h="539125">
                <a:tc>
                  <a:txBody>
                    <a:bodyPr/>
                    <a:lstStyle/>
                    <a:p>
                      <a:pPr indent="0" lvl="0" marL="0" rtl="0" algn="l">
                        <a:spcBef>
                          <a:spcPts val="0"/>
                        </a:spcBef>
                        <a:spcAft>
                          <a:spcPts val="0"/>
                        </a:spcAft>
                        <a:buNone/>
                      </a:pPr>
                      <a:r>
                        <a:rPr lang="ko" sz="1100"/>
                        <a:t>Assortativity</a:t>
                      </a:r>
                      <a:endParaRPr sz="1100"/>
                    </a:p>
                    <a:p>
                      <a:pPr indent="0" lvl="0" marL="0" rtl="0" algn="l">
                        <a:spcBef>
                          <a:spcPts val="0"/>
                        </a:spcBef>
                        <a:spcAft>
                          <a:spcPts val="0"/>
                        </a:spcAft>
                        <a:buNone/>
                      </a:pPr>
                      <a:r>
                        <a:rPr lang="ko" sz="1100"/>
                        <a:t>( -1 ≤ ρ ≤ 1)</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1100"/>
                        <a:t>A network is said to be assortative (i.e., ρ tends to 1) when high-degree vertices are, on average, linked to other vertices with high degree, and low-degree vertices are, on average, linked to other vertices with low degree. </a:t>
                      </a:r>
                      <a:endParaRPr sz="1100"/>
                    </a:p>
                  </a:txBody>
                  <a:tcPr marT="91425" marB="91425" marR="91425" marL="91425">
                    <a:lnL cap="flat" cmpd="sng" w="9525">
                      <a:solidFill>
                        <a:srgbClr val="9E9E9E"/>
                      </a:solidFill>
                      <a:prstDash val="solid"/>
                      <a:round/>
                      <a:headEnd len="sm" w="sm" type="none"/>
                      <a:tailEnd len="sm" w="sm" type="none"/>
                    </a:lnL>
                  </a:tcPr>
                </a:tc>
              </a:tr>
              <a:tr h="381600">
                <a:tc>
                  <a:txBody>
                    <a:bodyPr/>
                    <a:lstStyle/>
                    <a:p>
                      <a:pPr indent="0" lvl="0" marL="0" rtl="0" algn="l">
                        <a:spcBef>
                          <a:spcPts val="0"/>
                        </a:spcBef>
                        <a:spcAft>
                          <a:spcPts val="0"/>
                        </a:spcAft>
                        <a:buNone/>
                      </a:pPr>
                      <a:r>
                        <a:rPr lang="ko" sz="1100"/>
                        <a:t>Transitivity </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1100"/>
                        <a:t>3×number of triangles in the network / number of connected triples of nodes in the network</a:t>
                      </a:r>
                      <a:endParaRPr sz="1100"/>
                    </a:p>
                  </a:txBody>
                  <a:tcPr marT="91425" marB="91425" marR="91425" marL="91425">
                    <a:lnL cap="flat" cmpd="sng" w="9525">
                      <a:solidFill>
                        <a:srgbClr val="9E9E9E"/>
                      </a:solidFill>
                      <a:prstDash val="solid"/>
                      <a:round/>
                      <a:headEnd len="sm" w="sm" type="none"/>
                      <a:tailEnd len="sm" w="sm" type="none"/>
                    </a:lnL>
                  </a:tcPr>
                </a:tc>
              </a:tr>
              <a:tr h="310625">
                <a:tc>
                  <a:txBody>
                    <a:bodyPr/>
                    <a:lstStyle/>
                    <a:p>
                      <a:pPr indent="0" lvl="0" marL="0" rtl="0" algn="l">
                        <a:spcBef>
                          <a:spcPts val="0"/>
                        </a:spcBef>
                        <a:spcAft>
                          <a:spcPts val="0"/>
                        </a:spcAft>
                        <a:buNone/>
                      </a:pPr>
                      <a:r>
                        <a:rPr lang="ko" sz="1100"/>
                        <a:t>Clustering coefficient</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1100"/>
                        <a:t>number of triangles connected to node / number of triples centered around node </a:t>
                      </a:r>
                      <a:endParaRPr sz="1100"/>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87" name="Google Shape;287;p37"/>
          <p:cNvSpPr txBox="1"/>
          <p:nvPr>
            <p:ph idx="4294967295" type="ctrTitle"/>
          </p:nvPr>
        </p:nvSpPr>
        <p:spPr>
          <a:xfrm>
            <a:off x="292875" y="1363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Glossary 2</a:t>
            </a:r>
            <a:endParaRPr sz="2000">
              <a:solidFill>
                <a:srgbClr val="1D49A7"/>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91" name="Shape 291"/>
        <p:cNvGrpSpPr/>
        <p:nvPr/>
      </p:nvGrpSpPr>
      <p:grpSpPr>
        <a:xfrm>
          <a:off x="0" y="0"/>
          <a:ext cx="0" cy="0"/>
          <a:chOff x="0" y="0"/>
          <a:chExt cx="0" cy="0"/>
        </a:xfrm>
      </p:grpSpPr>
      <p:sp>
        <p:nvSpPr>
          <p:cNvPr id="292" name="Google Shape;292;p38"/>
          <p:cNvSpPr/>
          <p:nvPr/>
        </p:nvSpPr>
        <p:spPr>
          <a:xfrm>
            <a:off x="0" y="4925400"/>
            <a:ext cx="9144000" cy="21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3" name="Google Shape;293;p38"/>
          <p:cNvPicPr preferRelativeResize="0"/>
          <p:nvPr/>
        </p:nvPicPr>
        <p:blipFill>
          <a:blip r:embed="rId4">
            <a:alphaModFix/>
          </a:blip>
          <a:stretch>
            <a:fillRect/>
          </a:stretch>
        </p:blipFill>
        <p:spPr>
          <a:xfrm>
            <a:off x="0" y="1284326"/>
            <a:ext cx="5258778" cy="3641077"/>
          </a:xfrm>
          <a:prstGeom prst="rect">
            <a:avLst/>
          </a:prstGeom>
          <a:noFill/>
          <a:ln>
            <a:noFill/>
          </a:ln>
        </p:spPr>
      </p:pic>
      <p:graphicFrame>
        <p:nvGraphicFramePr>
          <p:cNvPr id="294" name="Google Shape;294;p38"/>
          <p:cNvGraphicFramePr/>
          <p:nvPr/>
        </p:nvGraphicFramePr>
        <p:xfrm>
          <a:off x="5258800" y="228600"/>
          <a:ext cx="3000000" cy="3000000"/>
        </p:xfrm>
        <a:graphic>
          <a:graphicData uri="http://schemas.openxmlformats.org/drawingml/2006/table">
            <a:tbl>
              <a:tblPr>
                <a:noFill/>
                <a:tableStyleId>{11E48B36-13F9-4E9B-8877-128C767CFEBB}</a:tableStyleId>
              </a:tblPr>
              <a:tblGrid>
                <a:gridCol w="393550"/>
                <a:gridCol w="683900"/>
                <a:gridCol w="683900"/>
                <a:gridCol w="683900"/>
                <a:gridCol w="1439950"/>
              </a:tblGrid>
              <a:tr h="411450">
                <a:tc>
                  <a:txBody>
                    <a:bodyPr/>
                    <a:lstStyle/>
                    <a:p>
                      <a:pPr indent="0" lvl="0" marL="0" rtl="0" algn="ctr">
                        <a:spcBef>
                          <a:spcPts val="0"/>
                        </a:spcBef>
                        <a:spcAft>
                          <a:spcPts val="0"/>
                        </a:spcAft>
                        <a:buNone/>
                      </a:pPr>
                      <a:r>
                        <a:rPr b="1" lang="ko" sz="1000">
                          <a:latin typeface="Lato"/>
                          <a:ea typeface="Lato"/>
                          <a:cs typeface="Lato"/>
                          <a:sym typeface="Lato"/>
                        </a:rPr>
                        <a:t>Node</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Outdegree</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Indegree</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Ratio</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Clustering Coefficient</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6850">
                <a:tc>
                  <a:txBody>
                    <a:bodyPr/>
                    <a:lstStyle/>
                    <a:p>
                      <a:pPr indent="0" lvl="0" marL="0" rtl="0" algn="ctr">
                        <a:spcBef>
                          <a:spcPts val="0"/>
                        </a:spcBef>
                        <a:spcAft>
                          <a:spcPts val="0"/>
                        </a:spcAft>
                        <a:buNone/>
                      </a:pPr>
                      <a:r>
                        <a:rPr b="1" lang="ko" sz="1000">
                          <a:latin typeface="Lato"/>
                          <a:ea typeface="Lato"/>
                          <a:cs typeface="Lato"/>
                          <a:sym typeface="Lato"/>
                        </a:rPr>
                        <a:t>A</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3</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2</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1.5</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0.3</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14775">
                <a:tc>
                  <a:txBody>
                    <a:bodyPr/>
                    <a:lstStyle/>
                    <a:p>
                      <a:pPr indent="0" lvl="0" marL="0" rtl="0" algn="ctr">
                        <a:spcBef>
                          <a:spcPts val="0"/>
                        </a:spcBef>
                        <a:spcAft>
                          <a:spcPts val="0"/>
                        </a:spcAft>
                        <a:buNone/>
                      </a:pPr>
                      <a:r>
                        <a:rPr b="1" lang="ko" sz="1000">
                          <a:latin typeface="Lato"/>
                          <a:ea typeface="Lato"/>
                          <a:cs typeface="Lato"/>
                          <a:sym typeface="Lato"/>
                        </a:rPr>
                        <a:t>B</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2</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2</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0.333333333</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6850">
                <a:tc>
                  <a:txBody>
                    <a:bodyPr/>
                    <a:lstStyle/>
                    <a:p>
                      <a:pPr indent="0" lvl="0" marL="0" rtl="0" algn="ctr">
                        <a:spcBef>
                          <a:spcPts val="0"/>
                        </a:spcBef>
                        <a:spcAft>
                          <a:spcPts val="0"/>
                        </a:spcAft>
                        <a:buNone/>
                      </a:pPr>
                      <a:r>
                        <a:rPr b="1" lang="ko" sz="1000">
                          <a:latin typeface="Lato"/>
                          <a:ea typeface="Lato"/>
                          <a:cs typeface="Lato"/>
                          <a:sym typeface="Lato"/>
                        </a:rPr>
                        <a:t>C</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2</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2</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0.5</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14775">
                <a:tc>
                  <a:txBody>
                    <a:bodyPr/>
                    <a:lstStyle/>
                    <a:p>
                      <a:pPr indent="0" lvl="0" marL="0" rtl="0" algn="ctr">
                        <a:spcBef>
                          <a:spcPts val="0"/>
                        </a:spcBef>
                        <a:spcAft>
                          <a:spcPts val="0"/>
                        </a:spcAft>
                        <a:buNone/>
                      </a:pPr>
                      <a:r>
                        <a:rPr b="1" lang="ko" sz="1000">
                          <a:latin typeface="Lato"/>
                          <a:ea typeface="Lato"/>
                          <a:cs typeface="Lato"/>
                          <a:sym typeface="Lato"/>
                        </a:rPr>
                        <a:t>D</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2</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0.5</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0.333333333</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6850">
                <a:tc>
                  <a:txBody>
                    <a:bodyPr/>
                    <a:lstStyle/>
                    <a:p>
                      <a:pPr indent="0" lvl="0" marL="0" rtl="0" algn="ctr">
                        <a:spcBef>
                          <a:spcPts val="0"/>
                        </a:spcBef>
                        <a:spcAft>
                          <a:spcPts val="0"/>
                        </a:spcAft>
                        <a:buNone/>
                      </a:pPr>
                      <a:r>
                        <a:rPr b="1" lang="ko" sz="1000">
                          <a:latin typeface="Lato"/>
                          <a:ea typeface="Lato"/>
                          <a:cs typeface="Lato"/>
                          <a:sym typeface="Lato"/>
                        </a:rPr>
                        <a:t>E</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2</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0.5</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14775">
                <a:tc>
                  <a:txBody>
                    <a:bodyPr/>
                    <a:lstStyle/>
                    <a:p>
                      <a:pPr indent="0" lvl="0" marL="0" rtl="0" algn="ctr">
                        <a:spcBef>
                          <a:spcPts val="0"/>
                        </a:spcBef>
                        <a:spcAft>
                          <a:spcPts val="0"/>
                        </a:spcAft>
                        <a:buNone/>
                      </a:pPr>
                      <a:r>
                        <a:rPr b="1" lang="ko" sz="1000">
                          <a:latin typeface="Lato"/>
                          <a:ea typeface="Lato"/>
                          <a:cs typeface="Lato"/>
                          <a:sym typeface="Lato"/>
                        </a:rPr>
                        <a:t>F</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2</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2</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0.166666667</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6850">
                <a:tc>
                  <a:txBody>
                    <a:bodyPr/>
                    <a:lstStyle/>
                    <a:p>
                      <a:pPr indent="0" lvl="0" marL="0" rtl="0" algn="ctr">
                        <a:spcBef>
                          <a:spcPts val="0"/>
                        </a:spcBef>
                        <a:spcAft>
                          <a:spcPts val="0"/>
                        </a:spcAft>
                        <a:buNone/>
                      </a:pPr>
                      <a:r>
                        <a:rPr b="1" lang="ko" sz="1000">
                          <a:latin typeface="Lato"/>
                          <a:ea typeface="Lato"/>
                          <a:cs typeface="Lato"/>
                          <a:sym typeface="Lato"/>
                        </a:rPr>
                        <a:t>G</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6850">
                <a:tc>
                  <a:txBody>
                    <a:bodyPr/>
                    <a:lstStyle/>
                    <a:p>
                      <a:pPr indent="0" lvl="0" marL="0" rtl="0" algn="ctr">
                        <a:spcBef>
                          <a:spcPts val="0"/>
                        </a:spcBef>
                        <a:spcAft>
                          <a:spcPts val="0"/>
                        </a:spcAft>
                        <a:buNone/>
                      </a:pPr>
                      <a:r>
                        <a:rPr b="1" lang="ko" sz="1000">
                          <a:latin typeface="Lato"/>
                          <a:ea typeface="Lato"/>
                          <a:cs typeface="Lato"/>
                          <a:sym typeface="Lato"/>
                        </a:rPr>
                        <a:t>H</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6850">
                <a:tc>
                  <a:txBody>
                    <a:bodyPr/>
                    <a:lstStyle/>
                    <a:p>
                      <a:pPr indent="0" lvl="0" marL="0" rtl="0" algn="ctr">
                        <a:spcBef>
                          <a:spcPts val="0"/>
                        </a:spcBef>
                        <a:spcAft>
                          <a:spcPts val="0"/>
                        </a:spcAft>
                        <a:buNone/>
                      </a:pPr>
                      <a:r>
                        <a:rPr b="1" lang="ko" sz="1000">
                          <a:latin typeface="Lato"/>
                          <a:ea typeface="Lato"/>
                          <a:cs typeface="Lato"/>
                          <a:sym typeface="Lato"/>
                        </a:rPr>
                        <a:t>I</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6850">
                <a:tc>
                  <a:txBody>
                    <a:bodyPr/>
                    <a:lstStyle/>
                    <a:p>
                      <a:pPr indent="0" lvl="0" marL="0" rtl="0" algn="ctr">
                        <a:spcBef>
                          <a:spcPts val="0"/>
                        </a:spcBef>
                        <a:spcAft>
                          <a:spcPts val="0"/>
                        </a:spcAft>
                        <a:buNone/>
                      </a:pPr>
                      <a:r>
                        <a:rPr b="1" lang="ko" sz="1000">
                          <a:latin typeface="Lato"/>
                          <a:ea typeface="Lato"/>
                          <a:cs typeface="Lato"/>
                          <a:sym typeface="Lato"/>
                        </a:rPr>
                        <a:t>J</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1</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ko" sz="1000">
                          <a:latin typeface="Lato"/>
                          <a:ea typeface="Lato"/>
                          <a:cs typeface="Lato"/>
                          <a:sym typeface="Lato"/>
                        </a:rPr>
                        <a:t>0</a:t>
                      </a:r>
                      <a:endParaRPr b="1" sz="1000">
                        <a:latin typeface="Lato"/>
                        <a:ea typeface="Lato"/>
                        <a:cs typeface="Lato"/>
                        <a:sym typeface="Lato"/>
                      </a:endParaRPr>
                    </a:p>
                  </a:txBody>
                  <a:tcPr marT="9525" marB="91425" marR="9525" marL="95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grpSp>
        <p:nvGrpSpPr>
          <p:cNvPr id="295" name="Google Shape;295;p38"/>
          <p:cNvGrpSpPr/>
          <p:nvPr/>
        </p:nvGrpSpPr>
        <p:grpSpPr>
          <a:xfrm>
            <a:off x="5530000" y="3831575"/>
            <a:ext cx="2338800" cy="1080300"/>
            <a:chOff x="5530000" y="3831575"/>
            <a:chExt cx="2338800" cy="1080300"/>
          </a:xfrm>
        </p:grpSpPr>
        <p:sp>
          <p:nvSpPr>
            <p:cNvPr id="296" name="Google Shape;296;p38"/>
            <p:cNvSpPr txBox="1"/>
            <p:nvPr/>
          </p:nvSpPr>
          <p:spPr>
            <a:xfrm>
              <a:off x="5530000" y="3831575"/>
              <a:ext cx="2338800" cy="108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300">
                  <a:solidFill>
                    <a:schemeClr val="accent1"/>
                  </a:solidFill>
                  <a:latin typeface="Lato"/>
                  <a:ea typeface="Lato"/>
                  <a:cs typeface="Lato"/>
                  <a:sym typeface="Lato"/>
                </a:rPr>
                <a:t>Reciprocity: 0.0</a:t>
              </a:r>
              <a:endParaRPr b="1"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rPr b="1" lang="ko" sz="1300">
                  <a:solidFill>
                    <a:schemeClr val="accent1"/>
                  </a:solidFill>
                  <a:latin typeface="Lato"/>
                  <a:ea typeface="Lato"/>
                  <a:cs typeface="Lato"/>
                  <a:sym typeface="Lato"/>
                </a:rPr>
                <a:t>Assortativity: </a:t>
              </a:r>
              <a:endParaRPr b="1"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rPr b="1" lang="ko" sz="1300">
                  <a:solidFill>
                    <a:schemeClr val="accent1"/>
                  </a:solidFill>
                  <a:latin typeface="Lato"/>
                  <a:ea typeface="Lato"/>
                  <a:cs typeface="Lato"/>
                  <a:sym typeface="Lato"/>
                </a:rPr>
                <a:t>Transitivity: 0.0833</a:t>
              </a:r>
              <a:endParaRPr b="1" sz="1300">
                <a:solidFill>
                  <a:schemeClr val="accent1"/>
                </a:solidFill>
                <a:latin typeface="Lato"/>
                <a:ea typeface="Lato"/>
                <a:cs typeface="Lato"/>
                <a:sym typeface="Lato"/>
              </a:endParaRPr>
            </a:p>
          </p:txBody>
        </p:sp>
        <p:pic>
          <p:nvPicPr>
            <p:cNvPr descr="{&quot;type&quot;:&quot;$$&quot;,&quot;font&quot;:{&quot;color&quot;:&quot;#595959&quot;,&quot;family&quot;:&quot;Lato&quot;,&quot;size&quot;:38},&quot;backgroundColorModified&quot;:false,&quot;backgroundColor&quot;:&quot;#E9EDEE&quot;,&quot;id&quot;:&quot;4&quot;,&quot;aid&quot;:null,&quot;code&quot;:&quot;$$-1.26\\cdot10^{-15}$$&quot;,&quot;ts&quot;:1723450556506,&quot;cs&quot;:&quot;g2BdwoJjW3AIgpFPUgIlZQ==&quot;,&quot;size&quot;:{&quot;width&quot;:281.92295275590556,&quot;height&quot;:47.06824566929134}}" id="297" name="Google Shape;297;p38"/>
            <p:cNvPicPr preferRelativeResize="0"/>
            <p:nvPr/>
          </p:nvPicPr>
          <p:blipFill>
            <a:blip r:embed="rId5">
              <a:alphaModFix/>
            </a:blip>
            <a:stretch>
              <a:fillRect/>
            </a:stretch>
          </p:blipFill>
          <p:spPr>
            <a:xfrm>
              <a:off x="6645825" y="4222125"/>
              <a:ext cx="995099" cy="166150"/>
            </a:xfrm>
            <a:prstGeom prst="rect">
              <a:avLst/>
            </a:prstGeom>
            <a:noFill/>
            <a:ln>
              <a:noFill/>
            </a:ln>
          </p:spPr>
        </p:pic>
      </p:grpSp>
      <p:sp>
        <p:nvSpPr>
          <p:cNvPr id="298" name="Google Shape;298;p38"/>
          <p:cNvSpPr txBox="1"/>
          <p:nvPr>
            <p:ph idx="4294967295" type="ctrTitle"/>
          </p:nvPr>
        </p:nvSpPr>
        <p:spPr>
          <a:xfrm>
            <a:off x="140475" y="-160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Example Network</a:t>
            </a:r>
            <a:endParaRPr sz="2000">
              <a:solidFill>
                <a:srgbClr val="1D49A7"/>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02" name="Shape 302"/>
        <p:cNvGrpSpPr/>
        <p:nvPr/>
      </p:nvGrpSpPr>
      <p:grpSpPr>
        <a:xfrm>
          <a:off x="0" y="0"/>
          <a:ext cx="0" cy="0"/>
          <a:chOff x="0" y="0"/>
          <a:chExt cx="0" cy="0"/>
        </a:xfrm>
      </p:grpSpPr>
      <p:sp>
        <p:nvSpPr>
          <p:cNvPr id="303" name="Google Shape;303;p39"/>
          <p:cNvSpPr txBox="1"/>
          <p:nvPr>
            <p:ph idx="4294967295" type="ctrTitle"/>
          </p:nvPr>
        </p:nvSpPr>
        <p:spPr>
          <a:xfrm>
            <a:off x="445275" y="601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a:t>
            </a:r>
            <a:endParaRPr sz="2000">
              <a:solidFill>
                <a:srgbClr val="1D49A7"/>
              </a:solidFill>
              <a:latin typeface="Lato"/>
              <a:ea typeface="Lato"/>
              <a:cs typeface="Lato"/>
              <a:sym typeface="Lato"/>
            </a:endParaRPr>
          </a:p>
        </p:txBody>
      </p:sp>
      <p:sp>
        <p:nvSpPr>
          <p:cNvPr id="304" name="Google Shape;304;p39"/>
          <p:cNvSpPr txBox="1"/>
          <p:nvPr>
            <p:ph idx="4294967295" type="title"/>
          </p:nvPr>
        </p:nvSpPr>
        <p:spPr>
          <a:xfrm>
            <a:off x="499050" y="842400"/>
            <a:ext cx="7845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820">
                <a:latin typeface="Lato"/>
                <a:ea typeface="Lato"/>
                <a:cs typeface="Lato"/>
                <a:sym typeface="Lato"/>
              </a:rPr>
              <a:t>1. 2022.11.10.~2022.11.24 (2022. 11. 25. 국내 주요거래소 상장폐지 발표)</a:t>
            </a:r>
            <a:endParaRPr sz="1820">
              <a:latin typeface="Lato"/>
              <a:ea typeface="Lato"/>
              <a:cs typeface="Lato"/>
              <a:sym typeface="Lato"/>
            </a:endParaRPr>
          </a:p>
          <a:p>
            <a:pPr indent="0" lvl="0" marL="0" rtl="0" algn="l">
              <a:spcBef>
                <a:spcPts val="0"/>
              </a:spcBef>
              <a:spcAft>
                <a:spcPts val="0"/>
              </a:spcAft>
              <a:buSzPts val="990"/>
              <a:buNone/>
            </a:pPr>
            <a:r>
              <a:rPr lang="ko" sz="1820">
                <a:latin typeface="Lato"/>
                <a:ea typeface="Lato"/>
                <a:cs typeface="Lato"/>
                <a:sym typeface="Lato"/>
              </a:rPr>
              <a:t> </a:t>
            </a:r>
            <a:endParaRPr sz="1820">
              <a:latin typeface="Lato"/>
              <a:ea typeface="Lato"/>
              <a:cs typeface="Lato"/>
              <a:sym typeface="Lato"/>
            </a:endParaRPr>
          </a:p>
        </p:txBody>
      </p:sp>
      <p:pic>
        <p:nvPicPr>
          <p:cNvPr id="305" name="Google Shape;305;p39">
            <a:hlinkClick r:id="rId3"/>
          </p:cNvPr>
          <p:cNvPicPr preferRelativeResize="0"/>
          <p:nvPr/>
        </p:nvPicPr>
        <p:blipFill>
          <a:blip r:embed="rId4">
            <a:alphaModFix/>
          </a:blip>
          <a:stretch>
            <a:fillRect/>
          </a:stretch>
        </p:blipFill>
        <p:spPr>
          <a:xfrm>
            <a:off x="1800000" y="1440000"/>
            <a:ext cx="5760000" cy="3239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09" name="Shape 309"/>
        <p:cNvGrpSpPr/>
        <p:nvPr/>
      </p:nvGrpSpPr>
      <p:grpSpPr>
        <a:xfrm>
          <a:off x="0" y="0"/>
          <a:ext cx="0" cy="0"/>
          <a:chOff x="0" y="0"/>
          <a:chExt cx="0" cy="0"/>
        </a:xfrm>
      </p:grpSpPr>
      <p:sp>
        <p:nvSpPr>
          <p:cNvPr id="310" name="Google Shape;310;p40"/>
          <p:cNvSpPr txBox="1"/>
          <p:nvPr>
            <p:ph idx="4294967295" type="ctrTitle"/>
          </p:nvPr>
        </p:nvSpPr>
        <p:spPr>
          <a:xfrm>
            <a:off x="445275" y="-160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a:t>
            </a:r>
            <a:endParaRPr sz="2000">
              <a:solidFill>
                <a:srgbClr val="1D49A7"/>
              </a:solidFill>
              <a:latin typeface="Lato"/>
              <a:ea typeface="Lato"/>
              <a:cs typeface="Lato"/>
              <a:sym typeface="Lato"/>
            </a:endParaRPr>
          </a:p>
        </p:txBody>
      </p:sp>
      <p:sp>
        <p:nvSpPr>
          <p:cNvPr id="311" name="Google Shape;311;p40"/>
          <p:cNvSpPr txBox="1"/>
          <p:nvPr>
            <p:ph idx="4294967295" type="title"/>
          </p:nvPr>
        </p:nvSpPr>
        <p:spPr>
          <a:xfrm>
            <a:off x="499050" y="766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800">
                <a:latin typeface="Lato"/>
                <a:ea typeface="Lato"/>
                <a:cs typeface="Lato"/>
                <a:sym typeface="Lato"/>
              </a:rPr>
              <a:t>2. </a:t>
            </a:r>
            <a:r>
              <a:rPr lang="ko" sz="1800">
                <a:latin typeface="Lato"/>
                <a:ea typeface="Lato"/>
                <a:cs typeface="Lato"/>
                <a:sym typeface="Lato"/>
              </a:rPr>
              <a:t>2022.11.25.~2022.12.10 (2022. 12. 8. 실제 거래 종료일)</a:t>
            </a:r>
            <a:endParaRPr sz="1800">
              <a:latin typeface="Lato"/>
              <a:ea typeface="Lato"/>
              <a:cs typeface="Lato"/>
              <a:sym typeface="Lato"/>
            </a:endParaRPr>
          </a:p>
        </p:txBody>
      </p:sp>
      <p:pic>
        <p:nvPicPr>
          <p:cNvPr id="312" name="Google Shape;312;p40">
            <a:hlinkClick r:id="rId3"/>
          </p:cNvPr>
          <p:cNvPicPr preferRelativeResize="0"/>
          <p:nvPr/>
        </p:nvPicPr>
        <p:blipFill>
          <a:blip r:embed="rId4">
            <a:alphaModFix/>
          </a:blip>
          <a:stretch>
            <a:fillRect/>
          </a:stretch>
        </p:blipFill>
        <p:spPr>
          <a:xfrm>
            <a:off x="1800000" y="1440000"/>
            <a:ext cx="5760000" cy="3239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16" name="Shape 316"/>
        <p:cNvGrpSpPr/>
        <p:nvPr/>
      </p:nvGrpSpPr>
      <p:grpSpPr>
        <a:xfrm>
          <a:off x="0" y="0"/>
          <a:ext cx="0" cy="0"/>
          <a:chOff x="0" y="0"/>
          <a:chExt cx="0" cy="0"/>
        </a:xfrm>
      </p:grpSpPr>
      <p:sp>
        <p:nvSpPr>
          <p:cNvPr id="317" name="Google Shape;317;p41"/>
          <p:cNvSpPr txBox="1"/>
          <p:nvPr>
            <p:ph idx="4294967295" type="ctrTitle"/>
          </p:nvPr>
        </p:nvSpPr>
        <p:spPr>
          <a:xfrm>
            <a:off x="445275" y="601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a:t>
            </a:r>
            <a:endParaRPr sz="2000">
              <a:solidFill>
                <a:srgbClr val="1D49A7"/>
              </a:solidFill>
              <a:latin typeface="Lato"/>
              <a:ea typeface="Lato"/>
              <a:cs typeface="Lato"/>
              <a:sym typeface="Lato"/>
            </a:endParaRPr>
          </a:p>
        </p:txBody>
      </p:sp>
      <p:sp>
        <p:nvSpPr>
          <p:cNvPr id="318" name="Google Shape;318;p41"/>
          <p:cNvSpPr txBox="1"/>
          <p:nvPr>
            <p:ph idx="4294967295" type="title"/>
          </p:nvPr>
        </p:nvSpPr>
        <p:spPr>
          <a:xfrm>
            <a:off x="499050" y="766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800">
                <a:latin typeface="Lato"/>
                <a:ea typeface="Lato"/>
                <a:cs typeface="Lato"/>
                <a:sym typeface="Lato"/>
              </a:rPr>
              <a:t>3. </a:t>
            </a:r>
            <a:r>
              <a:rPr lang="ko" sz="1800">
                <a:latin typeface="Lato"/>
                <a:ea typeface="Lato"/>
                <a:cs typeface="Lato"/>
                <a:sym typeface="Lato"/>
              </a:rPr>
              <a:t>2023.02.09.~2023.02.23 (2023. 2. 16. 국내 거래소 재상장) </a:t>
            </a:r>
            <a:endParaRPr sz="1800">
              <a:latin typeface="Lato"/>
              <a:ea typeface="Lato"/>
              <a:cs typeface="Lato"/>
              <a:sym typeface="Lato"/>
            </a:endParaRPr>
          </a:p>
        </p:txBody>
      </p:sp>
      <p:pic>
        <p:nvPicPr>
          <p:cNvPr id="319" name="Google Shape;319;p41">
            <a:hlinkClick r:id="rId3"/>
          </p:cNvPr>
          <p:cNvPicPr preferRelativeResize="0"/>
          <p:nvPr/>
        </p:nvPicPr>
        <p:blipFill>
          <a:blip r:embed="rId4">
            <a:alphaModFix/>
          </a:blip>
          <a:stretch>
            <a:fillRect/>
          </a:stretch>
        </p:blipFill>
        <p:spPr>
          <a:xfrm>
            <a:off x="1800000" y="1440000"/>
            <a:ext cx="5760000" cy="3239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99" name="Shape 99"/>
        <p:cNvGrpSpPr/>
        <p:nvPr/>
      </p:nvGrpSpPr>
      <p:grpSpPr>
        <a:xfrm>
          <a:off x="0" y="0"/>
          <a:ext cx="0" cy="0"/>
          <a:chOff x="0" y="0"/>
          <a:chExt cx="0" cy="0"/>
        </a:xfrm>
      </p:grpSpPr>
      <p:pic>
        <p:nvPicPr>
          <p:cNvPr id="100" name="Google Shape;100;p15"/>
          <p:cNvPicPr preferRelativeResize="0"/>
          <p:nvPr/>
        </p:nvPicPr>
        <p:blipFill>
          <a:blip r:embed="rId3">
            <a:alphaModFix/>
          </a:blip>
          <a:stretch>
            <a:fillRect/>
          </a:stretch>
        </p:blipFill>
        <p:spPr>
          <a:xfrm>
            <a:off x="232800" y="1041825"/>
            <a:ext cx="8686800" cy="2838450"/>
          </a:xfrm>
          <a:prstGeom prst="rect">
            <a:avLst/>
          </a:prstGeom>
          <a:noFill/>
          <a:ln>
            <a:noFill/>
          </a:ln>
        </p:spPr>
      </p:pic>
      <p:sp>
        <p:nvSpPr>
          <p:cNvPr id="101" name="Google Shape;101;p15"/>
          <p:cNvSpPr txBox="1"/>
          <p:nvPr/>
        </p:nvSpPr>
        <p:spPr>
          <a:xfrm>
            <a:off x="156600" y="4164075"/>
            <a:ext cx="8686800" cy="415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500"/>
              <a:t>https://www.wsj.com/articles/crypto-might-have-an-insider-trading-problem-11653084398</a:t>
            </a:r>
            <a:endParaRPr sz="1500">
              <a:solidFill>
                <a:schemeClr val="accent1"/>
              </a:solidFill>
              <a:latin typeface="Lato"/>
              <a:ea typeface="Lato"/>
              <a:cs typeface="Lato"/>
              <a:sym typeface="Lato"/>
            </a:endParaRPr>
          </a:p>
        </p:txBody>
      </p:sp>
      <p:sp>
        <p:nvSpPr>
          <p:cNvPr id="102" name="Google Shape;102;p15"/>
          <p:cNvSpPr txBox="1"/>
          <p:nvPr>
            <p:ph idx="4294967295" type="ctrTitle"/>
          </p:nvPr>
        </p:nvSpPr>
        <p:spPr>
          <a:xfrm>
            <a:off x="173325" y="1278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2000">
                <a:solidFill>
                  <a:srgbClr val="1D49A7"/>
                </a:solidFill>
                <a:latin typeface="Lato"/>
                <a:ea typeface="Lato"/>
                <a:cs typeface="Lato"/>
                <a:sym typeface="Lato"/>
              </a:rPr>
              <a:t>Intro</a:t>
            </a:r>
            <a:endParaRPr sz="2000">
              <a:solidFill>
                <a:srgbClr val="1D49A7"/>
              </a:solidFill>
              <a:latin typeface="Lato"/>
              <a:ea typeface="Lato"/>
              <a:cs typeface="Lato"/>
              <a:sym typeface="Lato"/>
            </a:endParaRPr>
          </a:p>
        </p:txBody>
      </p:sp>
      <p:cxnSp>
        <p:nvCxnSpPr>
          <p:cNvPr id="103" name="Google Shape;103;p15"/>
          <p:cNvCxnSpPr/>
          <p:nvPr/>
        </p:nvCxnSpPr>
        <p:spPr>
          <a:xfrm>
            <a:off x="3364275" y="1845850"/>
            <a:ext cx="1898400" cy="0"/>
          </a:xfrm>
          <a:prstGeom prst="straightConnector1">
            <a:avLst/>
          </a:prstGeom>
          <a:noFill/>
          <a:ln cap="flat" cmpd="sng" w="38100">
            <a:solidFill>
              <a:srgbClr val="FF0000"/>
            </a:solidFill>
            <a:prstDash val="solid"/>
            <a:round/>
            <a:headEnd len="med" w="med" type="none"/>
            <a:tailEnd len="med" w="med" type="none"/>
          </a:ln>
        </p:spPr>
      </p:cxnSp>
      <p:cxnSp>
        <p:nvCxnSpPr>
          <p:cNvPr id="104" name="Google Shape;104;p15"/>
          <p:cNvCxnSpPr/>
          <p:nvPr/>
        </p:nvCxnSpPr>
        <p:spPr>
          <a:xfrm flipH="1" rot="10800000">
            <a:off x="3713700" y="3592900"/>
            <a:ext cx="906900" cy="111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23" name="Shape 323"/>
        <p:cNvGrpSpPr/>
        <p:nvPr/>
      </p:nvGrpSpPr>
      <p:grpSpPr>
        <a:xfrm>
          <a:off x="0" y="0"/>
          <a:ext cx="0" cy="0"/>
          <a:chOff x="0" y="0"/>
          <a:chExt cx="0" cy="0"/>
        </a:xfrm>
      </p:grpSpPr>
      <p:sp>
        <p:nvSpPr>
          <p:cNvPr id="324" name="Google Shape;324;p4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88"/>
              <a:buNone/>
            </a:pPr>
            <a:r>
              <a:rPr b="1" lang="ko" sz="887">
                <a:solidFill>
                  <a:srgbClr val="000000"/>
                </a:solidFill>
                <a:latin typeface="Arial"/>
                <a:ea typeface="Arial"/>
                <a:cs typeface="Arial"/>
                <a:sym typeface="Arial"/>
              </a:rPr>
              <a:t>2022-11-24:</a:t>
            </a:r>
            <a:r>
              <a:rPr lang="ko" sz="887">
                <a:solidFill>
                  <a:srgbClr val="000000"/>
                </a:solidFill>
                <a:latin typeface="Arial"/>
                <a:ea typeface="Arial"/>
                <a:cs typeface="Arial"/>
                <a:sym typeface="Arial"/>
              </a:rPr>
              <a:t> Immediately after this date, there is a sharp drop in closeness centrality, suggesting a significant change in the network's structure.</a:t>
            </a:r>
            <a:endParaRPr sz="887">
              <a:solidFill>
                <a:srgbClr val="000000"/>
              </a:solidFill>
              <a:latin typeface="Arial"/>
              <a:ea typeface="Arial"/>
              <a:cs typeface="Arial"/>
              <a:sym typeface="Arial"/>
            </a:endParaRPr>
          </a:p>
          <a:p>
            <a:pPr indent="0" lvl="0" marL="0" rtl="0" algn="l">
              <a:lnSpc>
                <a:spcPct val="80000"/>
              </a:lnSpc>
              <a:spcBef>
                <a:spcPts val="0"/>
              </a:spcBef>
              <a:spcAft>
                <a:spcPts val="0"/>
              </a:spcAft>
              <a:buSzPts val="688"/>
              <a:buNone/>
            </a:pPr>
            <a:r>
              <a:rPr b="1" lang="ko" sz="887">
                <a:solidFill>
                  <a:srgbClr val="000000"/>
                </a:solidFill>
                <a:latin typeface="Arial"/>
                <a:ea typeface="Arial"/>
                <a:cs typeface="Arial"/>
                <a:sym typeface="Arial"/>
              </a:rPr>
              <a:t>2022-12-08:</a:t>
            </a:r>
            <a:r>
              <a:rPr lang="ko" sz="887">
                <a:solidFill>
                  <a:srgbClr val="000000"/>
                </a:solidFill>
                <a:latin typeface="Arial"/>
                <a:ea typeface="Arial"/>
                <a:cs typeface="Arial"/>
                <a:sym typeface="Arial"/>
              </a:rPr>
              <a:t> Similar to the first event, another significant drop in closeness centrality occurs here, pointing to a possible disruption or reorganization.</a:t>
            </a:r>
            <a:endParaRPr sz="887">
              <a:solidFill>
                <a:srgbClr val="000000"/>
              </a:solidFill>
              <a:latin typeface="Arial"/>
              <a:ea typeface="Arial"/>
              <a:cs typeface="Arial"/>
              <a:sym typeface="Arial"/>
            </a:endParaRPr>
          </a:p>
          <a:p>
            <a:pPr indent="0" lvl="0" marL="0" rtl="0" algn="l">
              <a:lnSpc>
                <a:spcPct val="80000"/>
              </a:lnSpc>
              <a:spcBef>
                <a:spcPts val="0"/>
              </a:spcBef>
              <a:spcAft>
                <a:spcPts val="0"/>
              </a:spcAft>
              <a:buSzPts val="688"/>
              <a:buNone/>
            </a:pPr>
            <a:r>
              <a:rPr b="1" lang="ko" sz="887">
                <a:solidFill>
                  <a:srgbClr val="000000"/>
                </a:solidFill>
                <a:latin typeface="Arial"/>
                <a:ea typeface="Arial"/>
                <a:cs typeface="Arial"/>
                <a:sym typeface="Arial"/>
              </a:rPr>
              <a:t>2023-02-16:</a:t>
            </a:r>
            <a:r>
              <a:rPr lang="ko" sz="887">
                <a:solidFill>
                  <a:srgbClr val="000000"/>
                </a:solidFill>
                <a:latin typeface="Arial"/>
                <a:ea typeface="Arial"/>
                <a:cs typeface="Arial"/>
                <a:sym typeface="Arial"/>
              </a:rPr>
              <a:t> All centrality measures dip sharply around this date, indicating a major event that impacted the entire network.</a:t>
            </a:r>
            <a:endParaRPr sz="1012"/>
          </a:p>
        </p:txBody>
      </p:sp>
      <p:pic>
        <p:nvPicPr>
          <p:cNvPr id="325" name="Google Shape;325;p42"/>
          <p:cNvPicPr preferRelativeResize="0"/>
          <p:nvPr/>
        </p:nvPicPr>
        <p:blipFill>
          <a:blip r:embed="rId4">
            <a:alphaModFix/>
          </a:blip>
          <a:stretch>
            <a:fillRect/>
          </a:stretch>
        </p:blipFill>
        <p:spPr>
          <a:xfrm>
            <a:off x="983075" y="76200"/>
            <a:ext cx="6608085" cy="4067750"/>
          </a:xfrm>
          <a:prstGeom prst="rect">
            <a:avLst/>
          </a:prstGeom>
          <a:noFill/>
          <a:ln>
            <a:noFill/>
          </a:ln>
        </p:spPr>
      </p:pic>
      <p:sp>
        <p:nvSpPr>
          <p:cNvPr id="326" name="Google Shape;326;p42"/>
          <p:cNvSpPr txBox="1"/>
          <p:nvPr/>
        </p:nvSpPr>
        <p:spPr>
          <a:xfrm>
            <a:off x="3036775" y="265850"/>
            <a:ext cx="44457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accent1"/>
                </a:solidFill>
                <a:latin typeface="Lato"/>
                <a:ea typeface="Lato"/>
                <a:cs typeface="Lato"/>
                <a:sym typeface="Lato"/>
              </a:rPr>
              <a:t>(Average centrality of all nodes by daily)</a:t>
            </a:r>
            <a:endParaRPr sz="1000">
              <a:solidFill>
                <a:schemeClr val="accent1"/>
              </a:solidFill>
              <a:latin typeface="Lato"/>
              <a:ea typeface="Lato"/>
              <a:cs typeface="Lato"/>
              <a:sym typeface="Lato"/>
            </a:endParaRPr>
          </a:p>
        </p:txBody>
      </p:sp>
      <p:sp>
        <p:nvSpPr>
          <p:cNvPr id="327" name="Google Shape;327;p42"/>
          <p:cNvSpPr txBox="1"/>
          <p:nvPr/>
        </p:nvSpPr>
        <p:spPr>
          <a:xfrm>
            <a:off x="7004700" y="0"/>
            <a:ext cx="2139300" cy="670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2022.11.24 Delisting Announcement</a:t>
            </a:r>
            <a:endParaRPr sz="900"/>
          </a:p>
          <a:p>
            <a:pPr indent="0" lvl="0" marL="0" rtl="0" algn="l">
              <a:spcBef>
                <a:spcPts val="0"/>
              </a:spcBef>
              <a:spcAft>
                <a:spcPts val="0"/>
              </a:spcAft>
              <a:buNone/>
            </a:pPr>
            <a:r>
              <a:rPr lang="ko" sz="900"/>
              <a:t>2022.12.08 Delisted</a:t>
            </a:r>
            <a:endParaRPr sz="900"/>
          </a:p>
          <a:p>
            <a:pPr indent="0" lvl="0" marL="0" rtl="0" algn="l">
              <a:spcBef>
                <a:spcPts val="0"/>
              </a:spcBef>
              <a:spcAft>
                <a:spcPts val="0"/>
              </a:spcAft>
              <a:buNone/>
            </a:pPr>
            <a:r>
              <a:rPr lang="ko" sz="900"/>
              <a:t>2023.02.16 Re-listed (Coinone)</a:t>
            </a:r>
            <a:endParaRPr sz="1100">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31" name="Shape 331"/>
        <p:cNvGrpSpPr/>
        <p:nvPr/>
      </p:nvGrpSpPr>
      <p:grpSpPr>
        <a:xfrm>
          <a:off x="0" y="0"/>
          <a:ext cx="0" cy="0"/>
          <a:chOff x="0" y="0"/>
          <a:chExt cx="0" cy="0"/>
        </a:xfrm>
      </p:grpSpPr>
      <p:sp>
        <p:nvSpPr>
          <p:cNvPr id="332" name="Google Shape;332;p43"/>
          <p:cNvSpPr txBox="1"/>
          <p:nvPr>
            <p:ph idx="1" type="body"/>
          </p:nvPr>
        </p:nvSpPr>
        <p:spPr>
          <a:xfrm>
            <a:off x="333850" y="4386950"/>
            <a:ext cx="8319600" cy="4605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88"/>
              <a:buNone/>
            </a:pPr>
            <a:r>
              <a:rPr b="1" lang="ko" sz="1100">
                <a:solidFill>
                  <a:srgbClr val="000000"/>
                </a:solidFill>
              </a:rPr>
              <a:t>The network's density decreases when a specific event occurs.</a:t>
            </a:r>
            <a:endParaRPr b="1" sz="1100">
              <a:solidFill>
                <a:srgbClr val="000000"/>
              </a:solidFill>
            </a:endParaRPr>
          </a:p>
          <a:p>
            <a:pPr indent="0" lvl="0" marL="0" rtl="0" algn="l">
              <a:lnSpc>
                <a:spcPct val="80000"/>
              </a:lnSpc>
              <a:spcBef>
                <a:spcPts val="0"/>
              </a:spcBef>
              <a:spcAft>
                <a:spcPts val="0"/>
              </a:spcAft>
              <a:buSzPts val="688"/>
              <a:buNone/>
            </a:pPr>
            <a:r>
              <a:t/>
            </a:r>
            <a:endParaRPr b="1" sz="1100">
              <a:solidFill>
                <a:srgbClr val="000000"/>
              </a:solidFill>
            </a:endParaRPr>
          </a:p>
          <a:p>
            <a:pPr indent="0" lvl="0" marL="0" rtl="0" algn="l">
              <a:lnSpc>
                <a:spcPct val="80000"/>
              </a:lnSpc>
              <a:spcBef>
                <a:spcPts val="0"/>
              </a:spcBef>
              <a:spcAft>
                <a:spcPts val="0"/>
              </a:spcAft>
              <a:buSzPts val="688"/>
              <a:buNone/>
            </a:pPr>
            <a:r>
              <a:rPr b="1" lang="ko" sz="1100">
                <a:solidFill>
                  <a:srgbClr val="000000"/>
                </a:solidFill>
              </a:rPr>
              <a:t>→ Certain nodes become more strongly connected, while the connections between other nodes weaken when an event occurs."</a:t>
            </a:r>
            <a:endParaRPr b="1" sz="1100">
              <a:solidFill>
                <a:srgbClr val="000000"/>
              </a:solidFill>
            </a:endParaRPr>
          </a:p>
        </p:txBody>
      </p:sp>
      <p:pic>
        <p:nvPicPr>
          <p:cNvPr id="333" name="Google Shape;333;p43"/>
          <p:cNvPicPr preferRelativeResize="0"/>
          <p:nvPr/>
        </p:nvPicPr>
        <p:blipFill>
          <a:blip r:embed="rId3">
            <a:alphaModFix/>
          </a:blip>
          <a:stretch>
            <a:fillRect/>
          </a:stretch>
        </p:blipFill>
        <p:spPr>
          <a:xfrm>
            <a:off x="483700" y="152400"/>
            <a:ext cx="5486850" cy="3783175"/>
          </a:xfrm>
          <a:prstGeom prst="rect">
            <a:avLst/>
          </a:prstGeom>
          <a:noFill/>
          <a:ln>
            <a:noFill/>
          </a:ln>
        </p:spPr>
      </p:pic>
      <p:sp>
        <p:nvSpPr>
          <p:cNvPr id="334" name="Google Shape;334;p43"/>
          <p:cNvSpPr txBox="1"/>
          <p:nvPr/>
        </p:nvSpPr>
        <p:spPr>
          <a:xfrm>
            <a:off x="333850" y="3935575"/>
            <a:ext cx="87429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100">
                <a:latin typeface="Lato"/>
                <a:ea typeface="Lato"/>
                <a:cs typeface="Lato"/>
                <a:sym typeface="Lato"/>
              </a:rPr>
              <a:t>* </a:t>
            </a:r>
            <a:r>
              <a:rPr b="1" lang="ko" sz="1100">
                <a:latin typeface="Lato"/>
                <a:ea typeface="Lato"/>
                <a:cs typeface="Lato"/>
                <a:sym typeface="Lato"/>
              </a:rPr>
              <a:t>Density: a quantitative metric that measures the proportion of actual connections to the maximum possible connections in a network.</a:t>
            </a:r>
            <a:endParaRPr b="1" sz="1100">
              <a:solidFill>
                <a:schemeClr val="accent1"/>
              </a:solidFill>
              <a:latin typeface="Lato"/>
              <a:ea typeface="Lato"/>
              <a:cs typeface="Lato"/>
              <a:sym typeface="Lato"/>
            </a:endParaRPr>
          </a:p>
        </p:txBody>
      </p:sp>
      <p:sp>
        <p:nvSpPr>
          <p:cNvPr id="335" name="Google Shape;335;p43"/>
          <p:cNvSpPr txBox="1"/>
          <p:nvPr/>
        </p:nvSpPr>
        <p:spPr>
          <a:xfrm>
            <a:off x="7004700" y="0"/>
            <a:ext cx="2139300" cy="670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2022.11.24 Delisting Announcement</a:t>
            </a:r>
            <a:endParaRPr sz="900"/>
          </a:p>
          <a:p>
            <a:pPr indent="0" lvl="0" marL="0" rtl="0" algn="l">
              <a:spcBef>
                <a:spcPts val="0"/>
              </a:spcBef>
              <a:spcAft>
                <a:spcPts val="0"/>
              </a:spcAft>
              <a:buNone/>
            </a:pPr>
            <a:r>
              <a:rPr lang="ko" sz="900"/>
              <a:t>2022.12.08 Delisted</a:t>
            </a:r>
            <a:endParaRPr sz="900"/>
          </a:p>
          <a:p>
            <a:pPr indent="0" lvl="0" marL="0" rtl="0" algn="l">
              <a:spcBef>
                <a:spcPts val="0"/>
              </a:spcBef>
              <a:spcAft>
                <a:spcPts val="0"/>
              </a:spcAft>
              <a:buNone/>
            </a:pPr>
            <a:r>
              <a:rPr lang="ko" sz="900"/>
              <a:t>2023.02.16 Re-listed (Coinone)</a:t>
            </a:r>
            <a:endParaRPr sz="1100">
              <a:solidFill>
                <a:schemeClr val="accen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39" name="Shape 339"/>
        <p:cNvGrpSpPr/>
        <p:nvPr/>
      </p:nvGrpSpPr>
      <p:grpSpPr>
        <a:xfrm>
          <a:off x="0" y="0"/>
          <a:ext cx="0" cy="0"/>
          <a:chOff x="0" y="0"/>
          <a:chExt cx="0" cy="0"/>
        </a:xfrm>
      </p:grpSpPr>
      <p:sp>
        <p:nvSpPr>
          <p:cNvPr id="340" name="Google Shape;340;p44"/>
          <p:cNvSpPr txBox="1"/>
          <p:nvPr>
            <p:ph idx="4294967295" type="body"/>
          </p:nvPr>
        </p:nvSpPr>
        <p:spPr>
          <a:xfrm>
            <a:off x="5238750" y="1682400"/>
            <a:ext cx="3725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E0E0E"/>
              </a:buClr>
              <a:buSzPts val="1300"/>
              <a:buChar char="●"/>
            </a:pPr>
            <a:r>
              <a:rPr b="1" lang="ko">
                <a:solidFill>
                  <a:srgbClr val="0E0E0E"/>
                </a:solidFill>
              </a:rPr>
              <a:t>Indices over time (Normalized)</a:t>
            </a:r>
            <a:endParaRPr b="1">
              <a:solidFill>
                <a:srgbClr val="0E0E0E"/>
              </a:solidFill>
            </a:endParaRPr>
          </a:p>
          <a:p>
            <a:pPr indent="0" lvl="0" marL="457200" rtl="0" algn="l">
              <a:spcBef>
                <a:spcPts val="1200"/>
              </a:spcBef>
              <a:spcAft>
                <a:spcPts val="1200"/>
              </a:spcAft>
              <a:buNone/>
            </a:pPr>
            <a:r>
              <a:rPr b="1" lang="ko">
                <a:solidFill>
                  <a:srgbClr val="0E0E0E"/>
                </a:solidFill>
              </a:rPr>
              <a:t>-Total Amount</a:t>
            </a:r>
            <a:br>
              <a:rPr b="1" lang="ko">
                <a:solidFill>
                  <a:srgbClr val="0E0E0E"/>
                </a:solidFill>
              </a:rPr>
            </a:br>
            <a:r>
              <a:rPr b="1" lang="ko">
                <a:solidFill>
                  <a:srgbClr val="0E0E0E"/>
                </a:solidFill>
              </a:rPr>
              <a:t>-Transaction Count </a:t>
            </a:r>
            <a:br>
              <a:rPr b="1" lang="ko">
                <a:solidFill>
                  <a:srgbClr val="0E0E0E"/>
                </a:solidFill>
              </a:rPr>
            </a:br>
            <a:r>
              <a:rPr b="1" lang="ko" u="sng">
                <a:solidFill>
                  <a:srgbClr val="0E0E0E"/>
                </a:solidFill>
              </a:rPr>
              <a:t>-Reciprocity </a:t>
            </a:r>
            <a:br>
              <a:rPr b="1" lang="ko">
                <a:solidFill>
                  <a:srgbClr val="0E0E0E"/>
                </a:solidFill>
              </a:rPr>
            </a:br>
            <a:r>
              <a:rPr b="1" lang="ko" u="sng">
                <a:solidFill>
                  <a:srgbClr val="0E0E0E"/>
                </a:solidFill>
              </a:rPr>
              <a:t>-Assortativity</a:t>
            </a:r>
            <a:r>
              <a:rPr b="1" lang="ko">
                <a:solidFill>
                  <a:srgbClr val="0E0E0E"/>
                </a:solidFill>
              </a:rPr>
              <a:t> </a:t>
            </a:r>
            <a:br>
              <a:rPr b="1" lang="ko">
                <a:solidFill>
                  <a:srgbClr val="0E0E0E"/>
                </a:solidFill>
              </a:rPr>
            </a:br>
            <a:r>
              <a:rPr b="1" lang="ko">
                <a:solidFill>
                  <a:srgbClr val="0E0E0E"/>
                </a:solidFill>
              </a:rPr>
              <a:t>-Global Clustering Coefficient </a:t>
            </a:r>
            <a:endParaRPr b="1">
              <a:solidFill>
                <a:srgbClr val="0E0E0E"/>
              </a:solidFill>
            </a:endParaRPr>
          </a:p>
        </p:txBody>
      </p:sp>
      <p:pic>
        <p:nvPicPr>
          <p:cNvPr id="341" name="Google Shape;341;p44"/>
          <p:cNvPicPr preferRelativeResize="0"/>
          <p:nvPr/>
        </p:nvPicPr>
        <p:blipFill>
          <a:blip r:embed="rId4">
            <a:alphaModFix/>
          </a:blip>
          <a:stretch>
            <a:fillRect/>
          </a:stretch>
        </p:blipFill>
        <p:spPr>
          <a:xfrm>
            <a:off x="445275" y="1682399"/>
            <a:ext cx="4793474" cy="2870749"/>
          </a:xfrm>
          <a:prstGeom prst="rect">
            <a:avLst/>
          </a:prstGeom>
          <a:noFill/>
          <a:ln>
            <a:noFill/>
          </a:ln>
        </p:spPr>
      </p:pic>
      <p:sp>
        <p:nvSpPr>
          <p:cNvPr id="342" name="Google Shape;342;p44"/>
          <p:cNvSpPr txBox="1"/>
          <p:nvPr>
            <p:ph idx="4294967295" type="ctrTitle"/>
          </p:nvPr>
        </p:nvSpPr>
        <p:spPr>
          <a:xfrm>
            <a:off x="292875" y="601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a:t>
            </a:r>
            <a:endParaRPr sz="2000">
              <a:solidFill>
                <a:srgbClr val="1D49A7"/>
              </a:solidFill>
              <a:latin typeface="Lato"/>
              <a:ea typeface="Lato"/>
              <a:cs typeface="Lato"/>
              <a:sym typeface="Lato"/>
            </a:endParaRPr>
          </a:p>
        </p:txBody>
      </p:sp>
      <p:sp>
        <p:nvSpPr>
          <p:cNvPr id="343" name="Google Shape;343;p44"/>
          <p:cNvSpPr txBox="1"/>
          <p:nvPr/>
        </p:nvSpPr>
        <p:spPr>
          <a:xfrm>
            <a:off x="1179850" y="4553150"/>
            <a:ext cx="33243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rgbClr val="0E0E0E"/>
                </a:solidFill>
                <a:latin typeface="Lato"/>
                <a:ea typeface="Lato"/>
                <a:cs typeface="Lato"/>
                <a:sym typeface="Lato"/>
              </a:rPr>
              <a:t>Figure 2. Indices over time (Normalized)</a:t>
            </a:r>
            <a:endParaRPr b="1" sz="1200">
              <a:solidFill>
                <a:srgbClr val="0E0E0E"/>
              </a:solidFill>
              <a:latin typeface="Lato"/>
              <a:ea typeface="Lato"/>
              <a:cs typeface="Lato"/>
              <a:sym typeface="Lato"/>
            </a:endParaRPr>
          </a:p>
        </p:txBody>
      </p:sp>
      <p:sp>
        <p:nvSpPr>
          <p:cNvPr id="344" name="Google Shape;344;p44"/>
          <p:cNvSpPr txBox="1"/>
          <p:nvPr>
            <p:ph idx="4294967295" type="title"/>
          </p:nvPr>
        </p:nvSpPr>
        <p:spPr>
          <a:xfrm>
            <a:off x="422850" y="91860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1800">
                <a:latin typeface="Lato"/>
                <a:ea typeface="Lato"/>
                <a:cs typeface="Lato"/>
                <a:sym typeface="Lato"/>
              </a:rPr>
              <a:t>2023.02.16. (국내 거래소 재상장일)</a:t>
            </a:r>
            <a:endParaRPr sz="1800">
              <a:latin typeface="Lato"/>
              <a:ea typeface="Lato"/>
              <a:cs typeface="Lato"/>
              <a:sym typeface="Lato"/>
            </a:endParaRPr>
          </a:p>
        </p:txBody>
      </p:sp>
      <p:sp>
        <p:nvSpPr>
          <p:cNvPr id="345" name="Google Shape;345;p44"/>
          <p:cNvSpPr txBox="1"/>
          <p:nvPr/>
        </p:nvSpPr>
        <p:spPr>
          <a:xfrm>
            <a:off x="7004700" y="0"/>
            <a:ext cx="2139300" cy="670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2022.11.24 Delisting Announcement</a:t>
            </a:r>
            <a:endParaRPr sz="900"/>
          </a:p>
          <a:p>
            <a:pPr indent="0" lvl="0" marL="0" rtl="0" algn="l">
              <a:spcBef>
                <a:spcPts val="0"/>
              </a:spcBef>
              <a:spcAft>
                <a:spcPts val="0"/>
              </a:spcAft>
              <a:buNone/>
            </a:pPr>
            <a:r>
              <a:rPr lang="ko" sz="900"/>
              <a:t>2022.12.08 Delisted</a:t>
            </a:r>
            <a:endParaRPr sz="900"/>
          </a:p>
          <a:p>
            <a:pPr indent="0" lvl="0" marL="0" rtl="0" algn="l">
              <a:spcBef>
                <a:spcPts val="0"/>
              </a:spcBef>
              <a:spcAft>
                <a:spcPts val="0"/>
              </a:spcAft>
              <a:buNone/>
            </a:pPr>
            <a:r>
              <a:rPr lang="ko" sz="900"/>
              <a:t>2023.02.16 Re-listed (Coinone)</a:t>
            </a:r>
            <a:endParaRPr sz="1100">
              <a:solidFill>
                <a:schemeClr val="accen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49" name="Shape 349"/>
        <p:cNvGrpSpPr/>
        <p:nvPr/>
      </p:nvGrpSpPr>
      <p:grpSpPr>
        <a:xfrm>
          <a:off x="0" y="0"/>
          <a:ext cx="0" cy="0"/>
          <a:chOff x="0" y="0"/>
          <a:chExt cx="0" cy="0"/>
        </a:xfrm>
      </p:grpSpPr>
      <p:sp>
        <p:nvSpPr>
          <p:cNvPr id="350" name="Google Shape;350;p45"/>
          <p:cNvSpPr txBox="1"/>
          <p:nvPr>
            <p:ph idx="4294967295" type="title"/>
          </p:nvPr>
        </p:nvSpPr>
        <p:spPr>
          <a:xfrm>
            <a:off x="194250" y="90787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1800">
                <a:latin typeface="Lato"/>
                <a:ea typeface="Lato"/>
                <a:cs typeface="Lato"/>
                <a:sym typeface="Lato"/>
              </a:rPr>
              <a:t>2023. 2.16. (국내 거래소 재상장일)</a:t>
            </a:r>
            <a:endParaRPr sz="1800">
              <a:latin typeface="Lato"/>
              <a:ea typeface="Lato"/>
              <a:cs typeface="Lato"/>
              <a:sym typeface="Lato"/>
            </a:endParaRPr>
          </a:p>
        </p:txBody>
      </p:sp>
      <p:sp>
        <p:nvSpPr>
          <p:cNvPr id="351" name="Google Shape;351;p45"/>
          <p:cNvSpPr txBox="1"/>
          <p:nvPr>
            <p:ph idx="4294967295" type="body"/>
          </p:nvPr>
        </p:nvSpPr>
        <p:spPr>
          <a:xfrm>
            <a:off x="4378500" y="44100"/>
            <a:ext cx="4765500" cy="159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p>
        </p:txBody>
      </p:sp>
      <p:pic>
        <p:nvPicPr>
          <p:cNvPr id="352" name="Google Shape;352;p45"/>
          <p:cNvPicPr preferRelativeResize="0"/>
          <p:nvPr/>
        </p:nvPicPr>
        <p:blipFill>
          <a:blip r:embed="rId3">
            <a:alphaModFix/>
          </a:blip>
          <a:stretch>
            <a:fillRect/>
          </a:stretch>
        </p:blipFill>
        <p:spPr>
          <a:xfrm>
            <a:off x="133375" y="1595475"/>
            <a:ext cx="4366623" cy="2481799"/>
          </a:xfrm>
          <a:prstGeom prst="rect">
            <a:avLst/>
          </a:prstGeom>
          <a:noFill/>
          <a:ln>
            <a:noFill/>
          </a:ln>
        </p:spPr>
      </p:pic>
      <p:pic>
        <p:nvPicPr>
          <p:cNvPr id="353" name="Google Shape;353;p45"/>
          <p:cNvPicPr preferRelativeResize="0"/>
          <p:nvPr/>
        </p:nvPicPr>
        <p:blipFill>
          <a:blip r:embed="rId4">
            <a:alphaModFix/>
          </a:blip>
          <a:stretch>
            <a:fillRect/>
          </a:stretch>
        </p:blipFill>
        <p:spPr>
          <a:xfrm>
            <a:off x="4500000" y="1595475"/>
            <a:ext cx="4366623" cy="2481793"/>
          </a:xfrm>
          <a:prstGeom prst="rect">
            <a:avLst/>
          </a:prstGeom>
          <a:noFill/>
          <a:ln>
            <a:noFill/>
          </a:ln>
        </p:spPr>
      </p:pic>
      <p:sp>
        <p:nvSpPr>
          <p:cNvPr id="354" name="Google Shape;354;p45"/>
          <p:cNvSpPr txBox="1"/>
          <p:nvPr/>
        </p:nvSpPr>
        <p:spPr>
          <a:xfrm>
            <a:off x="133375" y="4429500"/>
            <a:ext cx="624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latin typeface="Lato"/>
                <a:ea typeface="Lato"/>
                <a:cs typeface="Lato"/>
                <a:sym typeface="Lato"/>
              </a:rPr>
              <a:t>재</a:t>
            </a:r>
            <a:r>
              <a:rPr b="1" lang="ko">
                <a:latin typeface="Lato"/>
                <a:ea typeface="Lato"/>
                <a:cs typeface="Lato"/>
                <a:sym typeface="Lato"/>
              </a:rPr>
              <a:t>상장일인 2023. 02. 16. 기준으로 023.02.</a:t>
            </a:r>
            <a:r>
              <a:rPr b="1" lang="ko">
                <a:latin typeface="Lato"/>
                <a:ea typeface="Lato"/>
                <a:cs typeface="Lato"/>
                <a:sym typeface="Lato"/>
              </a:rPr>
              <a:t>06</a:t>
            </a:r>
            <a:r>
              <a:rPr b="1" lang="ko">
                <a:latin typeface="Lato"/>
                <a:ea typeface="Lato"/>
                <a:cs typeface="Lato"/>
                <a:sym typeface="Lato"/>
              </a:rPr>
              <a:t>. ~ 2023.02.23. </a:t>
            </a:r>
            <a:r>
              <a:rPr b="1" lang="ko">
                <a:latin typeface="Lato"/>
                <a:ea typeface="Lato"/>
                <a:cs typeface="Lato"/>
                <a:sym typeface="Lato"/>
              </a:rPr>
              <a:t> 동안 </a:t>
            </a:r>
            <a:r>
              <a:rPr b="1" lang="ko">
                <a:latin typeface="Lato"/>
                <a:ea typeface="Lato"/>
                <a:cs typeface="Lato"/>
                <a:sym typeface="Lato"/>
              </a:rPr>
              <a:t>Transaction amount 기</a:t>
            </a:r>
            <a:r>
              <a:rPr b="1" lang="ko">
                <a:latin typeface="Lato"/>
                <a:ea typeface="Lato"/>
                <a:cs typeface="Lato"/>
                <a:sym typeface="Lato"/>
              </a:rPr>
              <a:t>준 </a:t>
            </a:r>
            <a:r>
              <a:rPr b="1" lang="ko">
                <a:latin typeface="Lato"/>
                <a:ea typeface="Lato"/>
                <a:cs typeface="Lato"/>
                <a:sym typeface="Lato"/>
              </a:rPr>
              <a:t>Top 1% 지갑</a:t>
            </a:r>
            <a:r>
              <a:rPr b="1" lang="ko">
                <a:latin typeface="Lato"/>
                <a:ea typeface="Lato"/>
                <a:cs typeface="Lato"/>
                <a:sym typeface="Lato"/>
              </a:rPr>
              <a:t>을 대상으로 일별 지표를 추출 </a:t>
            </a:r>
            <a:endParaRPr b="1">
              <a:latin typeface="Lato"/>
              <a:ea typeface="Lato"/>
              <a:cs typeface="Lato"/>
              <a:sym typeface="Lato"/>
            </a:endParaRPr>
          </a:p>
        </p:txBody>
      </p:sp>
      <p:sp>
        <p:nvSpPr>
          <p:cNvPr id="355" name="Google Shape;355;p45"/>
          <p:cNvSpPr txBox="1"/>
          <p:nvPr/>
        </p:nvSpPr>
        <p:spPr>
          <a:xfrm>
            <a:off x="6072800" y="4077275"/>
            <a:ext cx="12210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E0E0E"/>
                </a:solidFill>
                <a:latin typeface="Lato"/>
                <a:ea typeface="Lato"/>
                <a:cs typeface="Lato"/>
                <a:sym typeface="Lato"/>
              </a:rPr>
              <a:t>Figure 3b (Normalized)</a:t>
            </a:r>
            <a:endParaRPr sz="1200">
              <a:solidFill>
                <a:srgbClr val="0E0E0E"/>
              </a:solidFill>
              <a:latin typeface="Lato"/>
              <a:ea typeface="Lato"/>
              <a:cs typeface="Lato"/>
              <a:sym typeface="Lato"/>
            </a:endParaRPr>
          </a:p>
        </p:txBody>
      </p:sp>
      <p:sp>
        <p:nvSpPr>
          <p:cNvPr id="356" name="Google Shape;356;p45"/>
          <p:cNvSpPr txBox="1"/>
          <p:nvPr/>
        </p:nvSpPr>
        <p:spPr>
          <a:xfrm>
            <a:off x="1706188" y="4077275"/>
            <a:ext cx="12210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E0E0E"/>
                </a:solidFill>
                <a:latin typeface="Lato"/>
                <a:ea typeface="Lato"/>
                <a:cs typeface="Lato"/>
                <a:sym typeface="Lato"/>
              </a:rPr>
              <a:t>Figure 3a</a:t>
            </a:r>
            <a:endParaRPr sz="1200">
              <a:solidFill>
                <a:srgbClr val="0E0E0E"/>
              </a:solidFill>
              <a:latin typeface="Lato"/>
              <a:ea typeface="Lato"/>
              <a:cs typeface="Lato"/>
              <a:sym typeface="Lato"/>
            </a:endParaRPr>
          </a:p>
        </p:txBody>
      </p:sp>
      <p:sp>
        <p:nvSpPr>
          <p:cNvPr id="357" name="Google Shape;357;p45"/>
          <p:cNvSpPr txBox="1"/>
          <p:nvPr>
            <p:ph idx="4294967295" type="ctrTitle"/>
          </p:nvPr>
        </p:nvSpPr>
        <p:spPr>
          <a:xfrm>
            <a:off x="292875" y="601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Centrality</a:t>
            </a:r>
            <a:endParaRPr sz="2000">
              <a:solidFill>
                <a:srgbClr val="1D49A7"/>
              </a:solidFill>
              <a:latin typeface="Lato"/>
              <a:ea typeface="Lato"/>
              <a:cs typeface="Lato"/>
              <a:sym typeface="Lato"/>
            </a:endParaRPr>
          </a:p>
        </p:txBody>
      </p:sp>
      <p:sp>
        <p:nvSpPr>
          <p:cNvPr id="358" name="Google Shape;358;p45"/>
          <p:cNvSpPr txBox="1"/>
          <p:nvPr/>
        </p:nvSpPr>
        <p:spPr>
          <a:xfrm>
            <a:off x="7004700" y="0"/>
            <a:ext cx="2139300" cy="670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2022.11.24 Delisting Announcement</a:t>
            </a:r>
            <a:endParaRPr sz="900"/>
          </a:p>
          <a:p>
            <a:pPr indent="0" lvl="0" marL="0" rtl="0" algn="l">
              <a:spcBef>
                <a:spcPts val="0"/>
              </a:spcBef>
              <a:spcAft>
                <a:spcPts val="0"/>
              </a:spcAft>
              <a:buNone/>
            </a:pPr>
            <a:r>
              <a:rPr lang="ko" sz="900"/>
              <a:t>2022.12.08 Delisted</a:t>
            </a:r>
            <a:endParaRPr sz="900"/>
          </a:p>
          <a:p>
            <a:pPr indent="0" lvl="0" marL="0" rtl="0" algn="l">
              <a:spcBef>
                <a:spcPts val="0"/>
              </a:spcBef>
              <a:spcAft>
                <a:spcPts val="0"/>
              </a:spcAft>
              <a:buNone/>
            </a:pPr>
            <a:r>
              <a:rPr lang="ko" sz="900"/>
              <a:t>2023.02.16 Re-listed (Coinone)</a:t>
            </a:r>
            <a:endParaRPr sz="1100">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62" name="Shape 362"/>
        <p:cNvGrpSpPr/>
        <p:nvPr/>
      </p:nvGrpSpPr>
      <p:grpSpPr>
        <a:xfrm>
          <a:off x="0" y="0"/>
          <a:ext cx="0" cy="0"/>
          <a:chOff x="0" y="0"/>
          <a:chExt cx="0" cy="0"/>
        </a:xfrm>
      </p:grpSpPr>
      <p:pic>
        <p:nvPicPr>
          <p:cNvPr id="363" name="Google Shape;363;p46">
            <a:hlinkClick r:id="rId3"/>
          </p:cNvPr>
          <p:cNvPicPr preferRelativeResize="0"/>
          <p:nvPr/>
        </p:nvPicPr>
        <p:blipFill>
          <a:blip r:embed="rId4">
            <a:alphaModFix/>
          </a:blip>
          <a:stretch>
            <a:fillRect/>
          </a:stretch>
        </p:blipFill>
        <p:spPr>
          <a:xfrm>
            <a:off x="445275" y="1108775"/>
            <a:ext cx="5419474" cy="3825500"/>
          </a:xfrm>
          <a:prstGeom prst="rect">
            <a:avLst/>
          </a:prstGeom>
          <a:noFill/>
          <a:ln>
            <a:noFill/>
          </a:ln>
        </p:spPr>
      </p:pic>
      <p:sp>
        <p:nvSpPr>
          <p:cNvPr id="364" name="Google Shape;364;p46"/>
          <p:cNvSpPr txBox="1"/>
          <p:nvPr/>
        </p:nvSpPr>
        <p:spPr>
          <a:xfrm>
            <a:off x="6006100" y="1304950"/>
            <a:ext cx="2797200" cy="3030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E0E0E"/>
              </a:buClr>
              <a:buSzPts val="1300"/>
              <a:buFont typeface="Lato"/>
              <a:buChar char="●"/>
            </a:pPr>
            <a:r>
              <a:rPr b="1" lang="ko" sz="1300">
                <a:solidFill>
                  <a:srgbClr val="0E0E0E"/>
                </a:solidFill>
                <a:latin typeface="Lato"/>
                <a:ea typeface="Lato"/>
                <a:cs typeface="Lato"/>
                <a:sym typeface="Lato"/>
              </a:rPr>
              <a:t>2022. 11. 10. ~ 2022. 11. 15.</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rPr b="1" lang="ko" sz="1300">
                <a:solidFill>
                  <a:srgbClr val="0E0E0E"/>
                </a:solidFill>
                <a:latin typeface="Lato"/>
                <a:ea typeface="Lato"/>
                <a:cs typeface="Lato"/>
                <a:sym typeface="Lato"/>
              </a:rPr>
              <a:t>outdegree의 비율이 높은 노드가 많음</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311150" lvl="0" marL="457200" rtl="0" algn="l">
              <a:spcBef>
                <a:spcPts val="0"/>
              </a:spcBef>
              <a:spcAft>
                <a:spcPts val="0"/>
              </a:spcAft>
              <a:buClr>
                <a:srgbClr val="0E0E0E"/>
              </a:buClr>
              <a:buSzPts val="1300"/>
              <a:buFont typeface="Lato"/>
              <a:buChar char="●"/>
            </a:pPr>
            <a:r>
              <a:rPr b="1" lang="ko" sz="1300">
                <a:solidFill>
                  <a:srgbClr val="0E0E0E"/>
                </a:solidFill>
                <a:latin typeface="Lato"/>
                <a:ea typeface="Lato"/>
                <a:cs typeface="Lato"/>
                <a:sym typeface="Lato"/>
              </a:rPr>
              <a:t>2022. 11. 21. ~ 2022. 11. 24.</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rPr b="1" lang="ko" sz="1300">
                <a:solidFill>
                  <a:srgbClr val="0E0E0E"/>
                </a:solidFill>
                <a:latin typeface="Lato"/>
                <a:ea typeface="Lato"/>
                <a:cs typeface="Lato"/>
                <a:sym typeface="Lato"/>
              </a:rPr>
              <a:t>indegree의 비율이 높은 노드가 증가하고, 비율이 같아지는 노드가 크게 증가.</a:t>
            </a:r>
            <a:endParaRPr b="1" sz="1300">
              <a:solidFill>
                <a:srgbClr val="0E0E0E"/>
              </a:solidFill>
              <a:latin typeface="Lato"/>
              <a:ea typeface="Lato"/>
              <a:cs typeface="Lato"/>
              <a:sym typeface="Lato"/>
            </a:endParaRPr>
          </a:p>
        </p:txBody>
      </p:sp>
      <p:sp>
        <p:nvSpPr>
          <p:cNvPr id="365" name="Google Shape;365;p46"/>
          <p:cNvSpPr txBox="1"/>
          <p:nvPr/>
        </p:nvSpPr>
        <p:spPr>
          <a:xfrm>
            <a:off x="6104800" y="4251575"/>
            <a:ext cx="2797200" cy="74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100">
                <a:solidFill>
                  <a:srgbClr val="0E0E0E"/>
                </a:solidFill>
                <a:latin typeface="Lato"/>
                <a:ea typeface="Lato"/>
                <a:cs typeface="Lato"/>
                <a:sym typeface="Lato"/>
              </a:rPr>
              <a:t>Note) </a:t>
            </a:r>
            <a:endParaRPr b="1" sz="1100">
              <a:solidFill>
                <a:srgbClr val="0E0E0E"/>
              </a:solidFill>
              <a:latin typeface="Lato"/>
              <a:ea typeface="Lato"/>
              <a:cs typeface="Lato"/>
              <a:sym typeface="Lato"/>
            </a:endParaRPr>
          </a:p>
          <a:p>
            <a:pPr indent="0" lvl="0" marL="0" rtl="0" algn="l">
              <a:lnSpc>
                <a:spcPct val="115000"/>
              </a:lnSpc>
              <a:spcBef>
                <a:spcPts val="0"/>
              </a:spcBef>
              <a:spcAft>
                <a:spcPts val="0"/>
              </a:spcAft>
              <a:buNone/>
            </a:pPr>
            <a:r>
              <a:rPr b="1" lang="ko" sz="1100">
                <a:solidFill>
                  <a:srgbClr val="0E0E0E"/>
                </a:solidFill>
                <a:latin typeface="Lato"/>
                <a:ea typeface="Lato"/>
                <a:cs typeface="Lato"/>
                <a:sym typeface="Lato"/>
              </a:rPr>
              <a:t>x축 : outdegree/indegree </a:t>
            </a:r>
            <a:br>
              <a:rPr b="1" lang="ko" sz="1100">
                <a:solidFill>
                  <a:srgbClr val="0E0E0E"/>
                </a:solidFill>
                <a:latin typeface="Lato"/>
                <a:ea typeface="Lato"/>
                <a:cs typeface="Lato"/>
                <a:sym typeface="Lato"/>
              </a:rPr>
            </a:br>
            <a:r>
              <a:rPr b="1" lang="ko" sz="1100">
                <a:solidFill>
                  <a:srgbClr val="0E0E0E"/>
                </a:solidFill>
                <a:latin typeface="Lato"/>
                <a:ea typeface="Lato"/>
                <a:cs typeface="Lato"/>
                <a:sym typeface="Lato"/>
              </a:rPr>
              <a:t>y축 : 해당 분포 </a:t>
            </a:r>
            <a:r>
              <a:rPr b="1" lang="ko" sz="1100">
                <a:solidFill>
                  <a:srgbClr val="0E0E0E"/>
                </a:solidFill>
                <a:latin typeface="Lato"/>
                <a:ea typeface="Lato"/>
                <a:cs typeface="Lato"/>
                <a:sym typeface="Lato"/>
              </a:rPr>
              <a:t>이하</a:t>
            </a:r>
            <a:r>
              <a:rPr b="1" lang="ko" sz="1100">
                <a:solidFill>
                  <a:srgbClr val="0E0E0E"/>
                </a:solidFill>
                <a:latin typeface="Lato"/>
                <a:ea typeface="Lato"/>
                <a:cs typeface="Lato"/>
                <a:sym typeface="Lato"/>
              </a:rPr>
              <a:t>의 비율</a:t>
            </a:r>
            <a:endParaRPr b="1" sz="1100">
              <a:solidFill>
                <a:srgbClr val="0E0E0E"/>
              </a:solidFill>
              <a:latin typeface="Lato"/>
              <a:ea typeface="Lato"/>
              <a:cs typeface="Lato"/>
              <a:sym typeface="Lato"/>
            </a:endParaRPr>
          </a:p>
        </p:txBody>
      </p:sp>
      <p:sp>
        <p:nvSpPr>
          <p:cNvPr id="366" name="Google Shape;366;p46"/>
          <p:cNvSpPr txBox="1"/>
          <p:nvPr>
            <p:ph idx="4294967295" type="ctrTitle"/>
          </p:nvPr>
        </p:nvSpPr>
        <p:spPr>
          <a:xfrm>
            <a:off x="445275" y="60150"/>
            <a:ext cx="65994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Cumulative Distribution Function, CDF </a:t>
            </a:r>
            <a:endParaRPr sz="2000">
              <a:solidFill>
                <a:srgbClr val="1D49A7"/>
              </a:solidFill>
              <a:latin typeface="Lato"/>
              <a:ea typeface="Lato"/>
              <a:cs typeface="Lato"/>
              <a:sym typeface="Lato"/>
            </a:endParaRPr>
          </a:p>
        </p:txBody>
      </p:sp>
      <p:sp>
        <p:nvSpPr>
          <p:cNvPr id="367" name="Google Shape;367;p46"/>
          <p:cNvSpPr txBox="1"/>
          <p:nvPr/>
        </p:nvSpPr>
        <p:spPr>
          <a:xfrm>
            <a:off x="7004700" y="0"/>
            <a:ext cx="2139300" cy="670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2022.11.24 Delisting Announcement</a:t>
            </a:r>
            <a:endParaRPr sz="900"/>
          </a:p>
          <a:p>
            <a:pPr indent="0" lvl="0" marL="0" rtl="0" algn="l">
              <a:spcBef>
                <a:spcPts val="0"/>
              </a:spcBef>
              <a:spcAft>
                <a:spcPts val="0"/>
              </a:spcAft>
              <a:buNone/>
            </a:pPr>
            <a:r>
              <a:rPr lang="ko" sz="900"/>
              <a:t>2022.12.08 Delisted</a:t>
            </a:r>
            <a:endParaRPr sz="900"/>
          </a:p>
          <a:p>
            <a:pPr indent="0" lvl="0" marL="0" rtl="0" algn="l">
              <a:spcBef>
                <a:spcPts val="0"/>
              </a:spcBef>
              <a:spcAft>
                <a:spcPts val="0"/>
              </a:spcAft>
              <a:buNone/>
            </a:pPr>
            <a:r>
              <a:rPr lang="ko" sz="900"/>
              <a:t>2023.02.16 Re-listed (Coinone)</a:t>
            </a:r>
            <a:endParaRPr sz="1100">
              <a:solidFill>
                <a:schemeClr val="accen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71" name="Shape 371"/>
        <p:cNvGrpSpPr/>
        <p:nvPr/>
      </p:nvGrpSpPr>
      <p:grpSpPr>
        <a:xfrm>
          <a:off x="0" y="0"/>
          <a:ext cx="0" cy="0"/>
          <a:chOff x="0" y="0"/>
          <a:chExt cx="0" cy="0"/>
        </a:xfrm>
      </p:grpSpPr>
      <p:pic>
        <p:nvPicPr>
          <p:cNvPr id="372" name="Google Shape;372;p47">
            <a:hlinkClick r:id="rId3"/>
          </p:cNvPr>
          <p:cNvPicPr preferRelativeResize="0"/>
          <p:nvPr/>
        </p:nvPicPr>
        <p:blipFill>
          <a:blip r:embed="rId4">
            <a:alphaModFix/>
          </a:blip>
          <a:stretch>
            <a:fillRect/>
          </a:stretch>
        </p:blipFill>
        <p:spPr>
          <a:xfrm>
            <a:off x="445275" y="1318650"/>
            <a:ext cx="5322650" cy="3757175"/>
          </a:xfrm>
          <a:prstGeom prst="rect">
            <a:avLst/>
          </a:prstGeom>
          <a:noFill/>
          <a:ln>
            <a:noFill/>
          </a:ln>
        </p:spPr>
      </p:pic>
      <p:sp>
        <p:nvSpPr>
          <p:cNvPr id="373" name="Google Shape;373;p47"/>
          <p:cNvSpPr txBox="1"/>
          <p:nvPr/>
        </p:nvSpPr>
        <p:spPr>
          <a:xfrm>
            <a:off x="5886075" y="1372275"/>
            <a:ext cx="2707500" cy="2710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E0E0E"/>
              </a:buClr>
              <a:buSzPts val="1300"/>
              <a:buFont typeface="Lato"/>
              <a:buChar char="●"/>
            </a:pPr>
            <a:r>
              <a:rPr b="1" lang="ko" sz="1300">
                <a:solidFill>
                  <a:srgbClr val="0E0E0E"/>
                </a:solidFill>
                <a:latin typeface="Lato"/>
                <a:ea typeface="Lato"/>
                <a:cs typeface="Lato"/>
                <a:sym typeface="Lato"/>
              </a:rPr>
              <a:t>2022. </a:t>
            </a:r>
            <a:r>
              <a:rPr b="1" lang="ko" sz="1300">
                <a:solidFill>
                  <a:srgbClr val="0E0E0E"/>
                </a:solidFill>
                <a:latin typeface="Lato"/>
                <a:ea typeface="Lato"/>
                <a:cs typeface="Lato"/>
                <a:sym typeface="Lato"/>
              </a:rPr>
              <a:t>11. 25. ~ 2022. 12. 2.</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rPr b="1" lang="ko" sz="1300">
                <a:solidFill>
                  <a:srgbClr val="0E0E0E"/>
                </a:solidFill>
                <a:latin typeface="Lato"/>
                <a:ea typeface="Lato"/>
                <a:cs typeface="Lato"/>
                <a:sym typeface="Lato"/>
              </a:rPr>
              <a:t>Outdegree</a:t>
            </a:r>
            <a:r>
              <a:rPr b="1" lang="ko" sz="1300">
                <a:solidFill>
                  <a:srgbClr val="0E0E0E"/>
                </a:solidFill>
                <a:latin typeface="Lato"/>
                <a:ea typeface="Lato"/>
                <a:cs typeface="Lato"/>
                <a:sym typeface="Lato"/>
              </a:rPr>
              <a:t>의 비율이 높은 노드가 점차 증가</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311150" lvl="0" marL="457200" rtl="0" algn="l">
              <a:spcBef>
                <a:spcPts val="0"/>
              </a:spcBef>
              <a:spcAft>
                <a:spcPts val="0"/>
              </a:spcAft>
              <a:buClr>
                <a:srgbClr val="0E0E0E"/>
              </a:buClr>
              <a:buSzPts val="1300"/>
              <a:buFont typeface="Lato"/>
              <a:buChar char="●"/>
            </a:pPr>
            <a:r>
              <a:rPr b="1" lang="ko" sz="1300">
                <a:solidFill>
                  <a:srgbClr val="0E0E0E"/>
                </a:solidFill>
                <a:latin typeface="Lato"/>
                <a:ea typeface="Lato"/>
                <a:cs typeface="Lato"/>
                <a:sym typeface="Lato"/>
              </a:rPr>
              <a:t>2022. 12. 5. ~ 2022. 12. 10.</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rPr b="1" lang="ko" sz="1300">
                <a:solidFill>
                  <a:srgbClr val="0E0E0E"/>
                </a:solidFill>
                <a:latin typeface="Lato"/>
                <a:ea typeface="Lato"/>
                <a:cs typeface="Lato"/>
                <a:sym typeface="Lato"/>
              </a:rPr>
              <a:t>Indegree의 비율이 높은 노드가 크</a:t>
            </a:r>
            <a:r>
              <a:rPr b="1" lang="ko" sz="1300">
                <a:solidFill>
                  <a:srgbClr val="0E0E0E"/>
                </a:solidFill>
                <a:latin typeface="Lato"/>
                <a:ea typeface="Lato"/>
                <a:cs typeface="Lato"/>
                <a:sym typeface="Lato"/>
              </a:rPr>
              <a:t>게 </a:t>
            </a:r>
            <a:r>
              <a:rPr b="1" lang="ko" sz="1300">
                <a:solidFill>
                  <a:srgbClr val="0E0E0E"/>
                </a:solidFill>
                <a:latin typeface="Lato"/>
                <a:ea typeface="Lato"/>
                <a:cs typeface="Lato"/>
                <a:sym typeface="Lato"/>
              </a:rPr>
              <a:t>증가.</a:t>
            </a:r>
            <a:endParaRPr b="1" sz="1300">
              <a:solidFill>
                <a:srgbClr val="0E0E0E"/>
              </a:solidFill>
              <a:latin typeface="Lato"/>
              <a:ea typeface="Lato"/>
              <a:cs typeface="Lato"/>
              <a:sym typeface="Lato"/>
            </a:endParaRPr>
          </a:p>
        </p:txBody>
      </p:sp>
      <p:sp>
        <p:nvSpPr>
          <p:cNvPr id="374" name="Google Shape;374;p47"/>
          <p:cNvSpPr txBox="1"/>
          <p:nvPr/>
        </p:nvSpPr>
        <p:spPr>
          <a:xfrm>
            <a:off x="6104800" y="4251575"/>
            <a:ext cx="2797200" cy="74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100">
                <a:solidFill>
                  <a:srgbClr val="0E0E0E"/>
                </a:solidFill>
                <a:latin typeface="Lato"/>
                <a:ea typeface="Lato"/>
                <a:cs typeface="Lato"/>
                <a:sym typeface="Lato"/>
              </a:rPr>
              <a:t>Note) </a:t>
            </a:r>
            <a:endParaRPr b="1" sz="1100">
              <a:solidFill>
                <a:srgbClr val="0E0E0E"/>
              </a:solidFill>
              <a:latin typeface="Lato"/>
              <a:ea typeface="Lato"/>
              <a:cs typeface="Lato"/>
              <a:sym typeface="Lato"/>
            </a:endParaRPr>
          </a:p>
          <a:p>
            <a:pPr indent="0" lvl="0" marL="0" rtl="0" algn="l">
              <a:lnSpc>
                <a:spcPct val="115000"/>
              </a:lnSpc>
              <a:spcBef>
                <a:spcPts val="0"/>
              </a:spcBef>
              <a:spcAft>
                <a:spcPts val="0"/>
              </a:spcAft>
              <a:buNone/>
            </a:pPr>
            <a:r>
              <a:rPr b="1" lang="ko" sz="1100">
                <a:solidFill>
                  <a:srgbClr val="0E0E0E"/>
                </a:solidFill>
                <a:latin typeface="Lato"/>
                <a:ea typeface="Lato"/>
                <a:cs typeface="Lato"/>
                <a:sym typeface="Lato"/>
              </a:rPr>
              <a:t>x축 : outdegree/indegree </a:t>
            </a:r>
            <a:br>
              <a:rPr b="1" lang="ko" sz="1100">
                <a:solidFill>
                  <a:srgbClr val="0E0E0E"/>
                </a:solidFill>
                <a:latin typeface="Lato"/>
                <a:ea typeface="Lato"/>
                <a:cs typeface="Lato"/>
                <a:sym typeface="Lato"/>
              </a:rPr>
            </a:br>
            <a:r>
              <a:rPr b="1" lang="ko" sz="1100">
                <a:solidFill>
                  <a:srgbClr val="0E0E0E"/>
                </a:solidFill>
                <a:latin typeface="Lato"/>
                <a:ea typeface="Lato"/>
                <a:cs typeface="Lato"/>
                <a:sym typeface="Lato"/>
              </a:rPr>
              <a:t>y축 : 해당 분포 </a:t>
            </a:r>
            <a:r>
              <a:rPr b="1" lang="ko" sz="1100">
                <a:solidFill>
                  <a:srgbClr val="0E0E0E"/>
                </a:solidFill>
                <a:latin typeface="Lato"/>
                <a:ea typeface="Lato"/>
                <a:cs typeface="Lato"/>
                <a:sym typeface="Lato"/>
              </a:rPr>
              <a:t>이하</a:t>
            </a:r>
            <a:r>
              <a:rPr b="1" lang="ko" sz="1100">
                <a:solidFill>
                  <a:srgbClr val="0E0E0E"/>
                </a:solidFill>
                <a:latin typeface="Lato"/>
                <a:ea typeface="Lato"/>
                <a:cs typeface="Lato"/>
                <a:sym typeface="Lato"/>
              </a:rPr>
              <a:t>의 비율</a:t>
            </a:r>
            <a:endParaRPr b="1" sz="1100">
              <a:solidFill>
                <a:srgbClr val="0E0E0E"/>
              </a:solidFill>
              <a:latin typeface="Lato"/>
              <a:ea typeface="Lato"/>
              <a:cs typeface="Lato"/>
              <a:sym typeface="Lato"/>
            </a:endParaRPr>
          </a:p>
        </p:txBody>
      </p:sp>
      <p:sp>
        <p:nvSpPr>
          <p:cNvPr id="375" name="Google Shape;375;p47"/>
          <p:cNvSpPr txBox="1"/>
          <p:nvPr>
            <p:ph idx="4294967295" type="ctrTitle"/>
          </p:nvPr>
        </p:nvSpPr>
        <p:spPr>
          <a:xfrm>
            <a:off x="445275" y="60150"/>
            <a:ext cx="65994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Cumulative Distribution Function, CDF </a:t>
            </a:r>
            <a:endParaRPr sz="2000">
              <a:solidFill>
                <a:srgbClr val="1D49A7"/>
              </a:solidFill>
              <a:latin typeface="Lato"/>
              <a:ea typeface="Lato"/>
              <a:cs typeface="Lato"/>
              <a:sym typeface="Lato"/>
            </a:endParaRPr>
          </a:p>
        </p:txBody>
      </p:sp>
      <p:sp>
        <p:nvSpPr>
          <p:cNvPr id="376" name="Google Shape;376;p47"/>
          <p:cNvSpPr txBox="1"/>
          <p:nvPr/>
        </p:nvSpPr>
        <p:spPr>
          <a:xfrm>
            <a:off x="7004700" y="0"/>
            <a:ext cx="2139300" cy="670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2022.11.24 Delisting Announcement</a:t>
            </a:r>
            <a:endParaRPr sz="900"/>
          </a:p>
          <a:p>
            <a:pPr indent="0" lvl="0" marL="0" rtl="0" algn="l">
              <a:spcBef>
                <a:spcPts val="0"/>
              </a:spcBef>
              <a:spcAft>
                <a:spcPts val="0"/>
              </a:spcAft>
              <a:buNone/>
            </a:pPr>
            <a:r>
              <a:rPr lang="ko" sz="900"/>
              <a:t>2022.12.08 Delisted</a:t>
            </a:r>
            <a:endParaRPr sz="900"/>
          </a:p>
          <a:p>
            <a:pPr indent="0" lvl="0" marL="0" rtl="0" algn="l">
              <a:spcBef>
                <a:spcPts val="0"/>
              </a:spcBef>
              <a:spcAft>
                <a:spcPts val="0"/>
              </a:spcAft>
              <a:buNone/>
            </a:pPr>
            <a:r>
              <a:rPr lang="ko" sz="900"/>
              <a:t>2023.02.16 Re-listed (Coinone)</a:t>
            </a:r>
            <a:endParaRPr sz="1100">
              <a:solidFill>
                <a:schemeClr val="accen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80" name="Shape 380"/>
        <p:cNvGrpSpPr/>
        <p:nvPr/>
      </p:nvGrpSpPr>
      <p:grpSpPr>
        <a:xfrm>
          <a:off x="0" y="0"/>
          <a:ext cx="0" cy="0"/>
          <a:chOff x="0" y="0"/>
          <a:chExt cx="0" cy="0"/>
        </a:xfrm>
      </p:grpSpPr>
      <p:sp>
        <p:nvSpPr>
          <p:cNvPr id="381" name="Google Shape;381;p48"/>
          <p:cNvSpPr txBox="1"/>
          <p:nvPr/>
        </p:nvSpPr>
        <p:spPr>
          <a:xfrm>
            <a:off x="6104800" y="4251575"/>
            <a:ext cx="2797200" cy="74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100">
                <a:solidFill>
                  <a:srgbClr val="0E0E0E"/>
                </a:solidFill>
                <a:latin typeface="Lato"/>
                <a:ea typeface="Lato"/>
                <a:cs typeface="Lato"/>
                <a:sym typeface="Lato"/>
              </a:rPr>
              <a:t>Note) </a:t>
            </a:r>
            <a:endParaRPr b="1" sz="1100">
              <a:solidFill>
                <a:srgbClr val="0E0E0E"/>
              </a:solidFill>
              <a:latin typeface="Lato"/>
              <a:ea typeface="Lato"/>
              <a:cs typeface="Lato"/>
              <a:sym typeface="Lato"/>
            </a:endParaRPr>
          </a:p>
          <a:p>
            <a:pPr indent="0" lvl="0" marL="0" rtl="0" algn="l">
              <a:lnSpc>
                <a:spcPct val="115000"/>
              </a:lnSpc>
              <a:spcBef>
                <a:spcPts val="0"/>
              </a:spcBef>
              <a:spcAft>
                <a:spcPts val="0"/>
              </a:spcAft>
              <a:buNone/>
            </a:pPr>
            <a:r>
              <a:rPr b="1" lang="ko" sz="1100">
                <a:solidFill>
                  <a:srgbClr val="0E0E0E"/>
                </a:solidFill>
                <a:latin typeface="Lato"/>
                <a:ea typeface="Lato"/>
                <a:cs typeface="Lato"/>
                <a:sym typeface="Lato"/>
              </a:rPr>
              <a:t>x축 : outdegree/indegree 의 비율 값</a:t>
            </a:r>
            <a:br>
              <a:rPr b="1" lang="ko" sz="1100">
                <a:solidFill>
                  <a:srgbClr val="0E0E0E"/>
                </a:solidFill>
                <a:latin typeface="Lato"/>
                <a:ea typeface="Lato"/>
                <a:cs typeface="Lato"/>
                <a:sym typeface="Lato"/>
              </a:rPr>
            </a:br>
            <a:r>
              <a:rPr b="1" lang="ko" sz="1100">
                <a:solidFill>
                  <a:srgbClr val="0E0E0E"/>
                </a:solidFill>
                <a:latin typeface="Lato"/>
                <a:ea typeface="Lato"/>
                <a:cs typeface="Lato"/>
                <a:sym typeface="Lato"/>
              </a:rPr>
              <a:t>y축 : 전체에서 비율 값 이하의 비율</a:t>
            </a:r>
            <a:endParaRPr b="1" sz="1100">
              <a:solidFill>
                <a:srgbClr val="0E0E0E"/>
              </a:solidFill>
              <a:latin typeface="Lato"/>
              <a:ea typeface="Lato"/>
              <a:cs typeface="Lato"/>
              <a:sym typeface="Lato"/>
            </a:endParaRPr>
          </a:p>
        </p:txBody>
      </p:sp>
      <p:sp>
        <p:nvSpPr>
          <p:cNvPr id="382" name="Google Shape;382;p48"/>
          <p:cNvSpPr txBox="1"/>
          <p:nvPr/>
        </p:nvSpPr>
        <p:spPr>
          <a:xfrm>
            <a:off x="6011650" y="1318650"/>
            <a:ext cx="2890500" cy="2831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E0E0E"/>
              </a:buClr>
              <a:buSzPts val="1300"/>
              <a:buFont typeface="Lato"/>
              <a:buChar char="●"/>
            </a:pPr>
            <a:r>
              <a:rPr b="1" lang="ko" sz="1300">
                <a:solidFill>
                  <a:srgbClr val="0E0E0E"/>
                </a:solidFill>
                <a:latin typeface="Lato"/>
                <a:ea typeface="Lato"/>
                <a:cs typeface="Lato"/>
                <a:sym typeface="Lato"/>
              </a:rPr>
              <a:t>2023. 2. </a:t>
            </a:r>
            <a:r>
              <a:rPr b="1" lang="ko" sz="1300">
                <a:solidFill>
                  <a:srgbClr val="0E0E0E"/>
                </a:solidFill>
                <a:latin typeface="Lato"/>
                <a:ea typeface="Lato"/>
                <a:cs typeface="Lato"/>
                <a:sym typeface="Lato"/>
              </a:rPr>
              <a:t>13.</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rPr b="1" lang="ko" sz="1300">
                <a:solidFill>
                  <a:srgbClr val="0E0E0E"/>
                </a:solidFill>
                <a:latin typeface="Lato"/>
                <a:ea typeface="Lato"/>
                <a:cs typeface="Lato"/>
                <a:sym typeface="Lato"/>
              </a:rPr>
              <a:t>Outdegree</a:t>
            </a:r>
            <a:r>
              <a:rPr b="1" lang="ko" sz="1300">
                <a:solidFill>
                  <a:srgbClr val="0E0E0E"/>
                </a:solidFill>
                <a:latin typeface="Lato"/>
                <a:ea typeface="Lato"/>
                <a:cs typeface="Lato"/>
                <a:sym typeface="Lato"/>
              </a:rPr>
              <a:t>의 비율이 높은 노드가 크게 증가 </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311150" lvl="0" marL="457200" rtl="0" algn="l">
              <a:spcBef>
                <a:spcPts val="0"/>
              </a:spcBef>
              <a:spcAft>
                <a:spcPts val="0"/>
              </a:spcAft>
              <a:buClr>
                <a:srgbClr val="0E0E0E"/>
              </a:buClr>
              <a:buSzPts val="1300"/>
              <a:buFont typeface="Lato"/>
              <a:buChar char="●"/>
            </a:pPr>
            <a:r>
              <a:rPr b="1" lang="ko" sz="1300">
                <a:solidFill>
                  <a:srgbClr val="0E0E0E"/>
                </a:solidFill>
                <a:latin typeface="Lato"/>
                <a:ea typeface="Lato"/>
                <a:cs typeface="Lato"/>
                <a:sym typeface="Lato"/>
              </a:rPr>
              <a:t>2023. 2. 14</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a:p>
            <a:pPr indent="0" lvl="0" marL="457200" rtl="0" algn="l">
              <a:spcBef>
                <a:spcPts val="0"/>
              </a:spcBef>
              <a:spcAft>
                <a:spcPts val="0"/>
              </a:spcAft>
              <a:buNone/>
            </a:pPr>
            <a:r>
              <a:rPr b="1" lang="ko" sz="1300">
                <a:solidFill>
                  <a:srgbClr val="0E0E0E"/>
                </a:solidFill>
                <a:latin typeface="Lato"/>
                <a:ea typeface="Lato"/>
                <a:cs typeface="Lato"/>
                <a:sym typeface="Lato"/>
              </a:rPr>
              <a:t> Indegree의 비율이 높은 노드가 크게 증가. </a:t>
            </a:r>
            <a:endParaRPr b="1" sz="1300">
              <a:solidFill>
                <a:srgbClr val="0E0E0E"/>
              </a:solidFill>
              <a:latin typeface="Lato"/>
              <a:ea typeface="Lato"/>
              <a:cs typeface="Lato"/>
              <a:sym typeface="Lato"/>
            </a:endParaRPr>
          </a:p>
          <a:p>
            <a:pPr indent="0" lvl="0" marL="457200" rtl="0" algn="l">
              <a:spcBef>
                <a:spcPts val="0"/>
              </a:spcBef>
              <a:spcAft>
                <a:spcPts val="0"/>
              </a:spcAft>
              <a:buNone/>
            </a:pPr>
            <a:r>
              <a:t/>
            </a:r>
            <a:endParaRPr b="1" sz="1300">
              <a:solidFill>
                <a:srgbClr val="0E0E0E"/>
              </a:solidFill>
              <a:latin typeface="Lato"/>
              <a:ea typeface="Lato"/>
              <a:cs typeface="Lato"/>
              <a:sym typeface="Lato"/>
            </a:endParaRPr>
          </a:p>
        </p:txBody>
      </p:sp>
      <p:pic>
        <p:nvPicPr>
          <p:cNvPr id="383" name="Google Shape;383;p48">
            <a:hlinkClick r:id="rId3"/>
          </p:cNvPr>
          <p:cNvPicPr preferRelativeResize="0"/>
          <p:nvPr/>
        </p:nvPicPr>
        <p:blipFill>
          <a:blip r:embed="rId4">
            <a:alphaModFix/>
          </a:blip>
          <a:stretch>
            <a:fillRect/>
          </a:stretch>
        </p:blipFill>
        <p:spPr>
          <a:xfrm>
            <a:off x="445275" y="1064050"/>
            <a:ext cx="5566376" cy="3929201"/>
          </a:xfrm>
          <a:prstGeom prst="rect">
            <a:avLst/>
          </a:prstGeom>
          <a:noFill/>
          <a:ln>
            <a:noFill/>
          </a:ln>
        </p:spPr>
      </p:pic>
      <p:sp>
        <p:nvSpPr>
          <p:cNvPr id="384" name="Google Shape;384;p48"/>
          <p:cNvSpPr txBox="1"/>
          <p:nvPr>
            <p:ph idx="4294967295" type="ctrTitle"/>
          </p:nvPr>
        </p:nvSpPr>
        <p:spPr>
          <a:xfrm>
            <a:off x="445275" y="60150"/>
            <a:ext cx="65994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Cumulative Distribution Function, CDF </a:t>
            </a:r>
            <a:endParaRPr sz="2000">
              <a:solidFill>
                <a:srgbClr val="1D49A7"/>
              </a:solidFill>
              <a:latin typeface="Lato"/>
              <a:ea typeface="Lato"/>
              <a:cs typeface="Lato"/>
              <a:sym typeface="Lato"/>
            </a:endParaRPr>
          </a:p>
        </p:txBody>
      </p:sp>
      <p:sp>
        <p:nvSpPr>
          <p:cNvPr id="385" name="Google Shape;385;p48"/>
          <p:cNvSpPr txBox="1"/>
          <p:nvPr/>
        </p:nvSpPr>
        <p:spPr>
          <a:xfrm>
            <a:off x="7004700" y="0"/>
            <a:ext cx="2139300" cy="670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2022.11.24 Delisting Announcement</a:t>
            </a:r>
            <a:endParaRPr sz="900"/>
          </a:p>
          <a:p>
            <a:pPr indent="0" lvl="0" marL="0" rtl="0" algn="l">
              <a:spcBef>
                <a:spcPts val="0"/>
              </a:spcBef>
              <a:spcAft>
                <a:spcPts val="0"/>
              </a:spcAft>
              <a:buNone/>
            </a:pPr>
            <a:r>
              <a:rPr lang="ko" sz="900"/>
              <a:t>2022.12.08 Delisted</a:t>
            </a:r>
            <a:endParaRPr sz="900"/>
          </a:p>
          <a:p>
            <a:pPr indent="0" lvl="0" marL="0" rtl="0" algn="l">
              <a:spcBef>
                <a:spcPts val="0"/>
              </a:spcBef>
              <a:spcAft>
                <a:spcPts val="0"/>
              </a:spcAft>
              <a:buNone/>
            </a:pPr>
            <a:r>
              <a:rPr lang="ko" sz="900"/>
              <a:t>2023.02.16 Re-listed (Coinone)</a:t>
            </a:r>
            <a:endParaRPr sz="1100">
              <a:solidFill>
                <a:schemeClr val="accen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89" name="Shape 389"/>
        <p:cNvGrpSpPr/>
        <p:nvPr/>
      </p:nvGrpSpPr>
      <p:grpSpPr>
        <a:xfrm>
          <a:off x="0" y="0"/>
          <a:ext cx="0" cy="0"/>
          <a:chOff x="0" y="0"/>
          <a:chExt cx="0" cy="0"/>
        </a:xfrm>
      </p:grpSpPr>
      <p:sp>
        <p:nvSpPr>
          <p:cNvPr id="390" name="Google Shape;390;p49"/>
          <p:cNvSpPr txBox="1"/>
          <p:nvPr>
            <p:ph idx="1" type="body"/>
          </p:nvPr>
        </p:nvSpPr>
        <p:spPr>
          <a:xfrm>
            <a:off x="420150" y="1318642"/>
            <a:ext cx="7697400" cy="35145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Clr>
                <a:srgbClr val="0E0E0E"/>
              </a:buClr>
              <a:buSzPts val="1300"/>
              <a:buChar char="●"/>
            </a:pPr>
            <a:r>
              <a:rPr b="1" lang="ko">
                <a:solidFill>
                  <a:srgbClr val="0E0E0E"/>
                </a:solidFill>
              </a:rPr>
              <a:t>Noticeable sign</a:t>
            </a:r>
            <a:r>
              <a:rPr b="1" lang="ko">
                <a:solidFill>
                  <a:srgbClr val="0E0E0E"/>
                </a:solidFill>
              </a:rPr>
              <a:t> was detected in period with important events. </a:t>
            </a:r>
            <a:endParaRPr b="1">
              <a:solidFill>
                <a:srgbClr val="0E0E0E"/>
              </a:solidFill>
            </a:endParaRPr>
          </a:p>
          <a:p>
            <a:pPr indent="0" lvl="0" marL="0" rtl="0" algn="l">
              <a:lnSpc>
                <a:spcPct val="150000"/>
              </a:lnSpc>
              <a:spcBef>
                <a:spcPts val="0"/>
              </a:spcBef>
              <a:spcAft>
                <a:spcPts val="0"/>
              </a:spcAft>
              <a:buNone/>
            </a:pPr>
            <a:r>
              <a:t/>
            </a:r>
            <a:endParaRPr b="1">
              <a:solidFill>
                <a:srgbClr val="0E0E0E"/>
              </a:solidFill>
            </a:endParaRPr>
          </a:p>
          <a:p>
            <a:pPr indent="-311150" lvl="0" marL="457200" rtl="0" algn="l">
              <a:lnSpc>
                <a:spcPct val="150000"/>
              </a:lnSpc>
              <a:spcBef>
                <a:spcPts val="0"/>
              </a:spcBef>
              <a:spcAft>
                <a:spcPts val="0"/>
              </a:spcAft>
              <a:buClr>
                <a:srgbClr val="0E0E0E"/>
              </a:buClr>
              <a:buSzPts val="1300"/>
              <a:buChar char="●"/>
            </a:pPr>
            <a:r>
              <a:rPr b="1" lang="ko">
                <a:solidFill>
                  <a:srgbClr val="0E0E0E"/>
                </a:solidFill>
              </a:rPr>
              <a:t>Reciprocity, assortativity, transitivity, clustering coefficient was a good indicator for each network. We had to observe the </a:t>
            </a:r>
            <a:r>
              <a:rPr b="1" i="1" lang="ko">
                <a:solidFill>
                  <a:srgbClr val="0E0E0E"/>
                </a:solidFill>
              </a:rPr>
              <a:t>“change”</a:t>
            </a:r>
            <a:r>
              <a:rPr b="1" lang="ko">
                <a:solidFill>
                  <a:srgbClr val="0E0E0E"/>
                </a:solidFill>
              </a:rPr>
              <a:t> of the metrics over time in order to discover specific relation with events. </a:t>
            </a:r>
            <a:endParaRPr b="1">
              <a:solidFill>
                <a:srgbClr val="0E0E0E"/>
              </a:solidFill>
            </a:endParaRPr>
          </a:p>
          <a:p>
            <a:pPr indent="0" lvl="0" marL="0" rtl="0" algn="l">
              <a:lnSpc>
                <a:spcPct val="150000"/>
              </a:lnSpc>
              <a:spcBef>
                <a:spcPts val="0"/>
              </a:spcBef>
              <a:spcAft>
                <a:spcPts val="0"/>
              </a:spcAft>
              <a:buNone/>
            </a:pPr>
            <a:r>
              <a:t/>
            </a:r>
            <a:endParaRPr b="1">
              <a:solidFill>
                <a:srgbClr val="0E0E0E"/>
              </a:solidFill>
            </a:endParaRPr>
          </a:p>
          <a:p>
            <a:pPr indent="-311150" lvl="0" marL="457200" rtl="0" algn="l">
              <a:lnSpc>
                <a:spcPct val="150000"/>
              </a:lnSpc>
              <a:spcBef>
                <a:spcPts val="0"/>
              </a:spcBef>
              <a:spcAft>
                <a:spcPts val="0"/>
              </a:spcAft>
              <a:buClr>
                <a:srgbClr val="0E0E0E"/>
              </a:buClr>
              <a:buSzPts val="1300"/>
              <a:buChar char="●"/>
            </a:pPr>
            <a:r>
              <a:rPr b="1" lang="ko">
                <a:solidFill>
                  <a:srgbClr val="0E0E0E"/>
                </a:solidFill>
              </a:rPr>
              <a:t>Cumulative distribution function, CDF, was efficient to see the ratio of outdegree to indegree.</a:t>
            </a:r>
            <a:br>
              <a:rPr b="1" lang="ko">
                <a:solidFill>
                  <a:srgbClr val="0E0E0E"/>
                </a:solidFill>
              </a:rPr>
            </a:br>
            <a:r>
              <a:rPr b="1" lang="ko">
                <a:solidFill>
                  <a:srgbClr val="0E0E0E"/>
                </a:solidFill>
              </a:rPr>
              <a:t>We were able to observe results where the ratio of specific nodes increased or decreased significantly depending on specific day.</a:t>
            </a:r>
            <a:endParaRPr b="1">
              <a:solidFill>
                <a:srgbClr val="0E0E0E"/>
              </a:solidFill>
            </a:endParaRPr>
          </a:p>
        </p:txBody>
      </p:sp>
      <p:sp>
        <p:nvSpPr>
          <p:cNvPr id="391" name="Google Shape;391;p49"/>
          <p:cNvSpPr txBox="1"/>
          <p:nvPr>
            <p:ph idx="4294967295" type="ctrTitle"/>
          </p:nvPr>
        </p:nvSpPr>
        <p:spPr>
          <a:xfrm>
            <a:off x="445275" y="1363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2 : Recap </a:t>
            </a:r>
            <a:endParaRPr sz="2000">
              <a:solidFill>
                <a:srgbClr val="1D49A7"/>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0"/>
          <p:cNvSpPr txBox="1"/>
          <p:nvPr>
            <p:ph type="title"/>
          </p:nvPr>
        </p:nvSpPr>
        <p:spPr>
          <a:xfrm>
            <a:off x="311700" y="1729950"/>
            <a:ext cx="8520600" cy="8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3000">
                <a:latin typeface="Lato"/>
                <a:ea typeface="Lato"/>
                <a:cs typeface="Lato"/>
                <a:sym typeface="Lato"/>
              </a:rPr>
              <a:t>Chapter 3 : Node</a:t>
            </a:r>
            <a:endParaRPr sz="3000">
              <a:latin typeface="Lato"/>
              <a:ea typeface="Lato"/>
              <a:cs typeface="Lato"/>
              <a:sym typeface="Lato"/>
            </a:endParaRPr>
          </a:p>
        </p:txBody>
      </p:sp>
      <p:sp>
        <p:nvSpPr>
          <p:cNvPr id="397" name="Google Shape;397;p50"/>
          <p:cNvSpPr/>
          <p:nvPr/>
        </p:nvSpPr>
        <p:spPr>
          <a:xfrm>
            <a:off x="0" y="4925400"/>
            <a:ext cx="9144000" cy="21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8" name="Google Shape;398;p50"/>
          <p:cNvSpPr txBox="1"/>
          <p:nvPr/>
        </p:nvSpPr>
        <p:spPr>
          <a:xfrm>
            <a:off x="8832300" y="4846200"/>
            <a:ext cx="3117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02" name="Shape 402"/>
        <p:cNvGrpSpPr/>
        <p:nvPr/>
      </p:nvGrpSpPr>
      <p:grpSpPr>
        <a:xfrm>
          <a:off x="0" y="0"/>
          <a:ext cx="0" cy="0"/>
          <a:chOff x="0" y="0"/>
          <a:chExt cx="0" cy="0"/>
        </a:xfrm>
      </p:grpSpPr>
      <p:sp>
        <p:nvSpPr>
          <p:cNvPr id="403" name="Google Shape;403;p51"/>
          <p:cNvSpPr txBox="1"/>
          <p:nvPr>
            <p:ph idx="4294967295" type="ctrTitle"/>
          </p:nvPr>
        </p:nvSpPr>
        <p:spPr>
          <a:xfrm>
            <a:off x="445275" y="364950"/>
            <a:ext cx="50835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Specific Nodes </a:t>
            </a:r>
            <a:endParaRPr sz="2000">
              <a:solidFill>
                <a:srgbClr val="1D49A7"/>
              </a:solidFill>
              <a:latin typeface="Lato"/>
              <a:ea typeface="Lato"/>
              <a:cs typeface="Lato"/>
              <a:sym typeface="Lato"/>
            </a:endParaRPr>
          </a:p>
        </p:txBody>
      </p:sp>
      <p:sp>
        <p:nvSpPr>
          <p:cNvPr id="404" name="Google Shape;404;p51"/>
          <p:cNvSpPr txBox="1"/>
          <p:nvPr/>
        </p:nvSpPr>
        <p:spPr>
          <a:xfrm>
            <a:off x="503250" y="1125400"/>
            <a:ext cx="7688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latin typeface="Lato"/>
                <a:ea typeface="Lato"/>
                <a:cs typeface="Lato"/>
                <a:sym typeface="Lato"/>
              </a:rPr>
              <a:t>2022</a:t>
            </a:r>
            <a:r>
              <a:rPr b="1" lang="ko">
                <a:latin typeface="Lato"/>
                <a:ea typeface="Lato"/>
                <a:cs typeface="Lato"/>
                <a:sym typeface="Lato"/>
              </a:rPr>
              <a:t>.11.10 ~ 2022.11.24 : 국내 거래소 </a:t>
            </a:r>
            <a:r>
              <a:rPr b="1" lang="ko" u="sng">
                <a:latin typeface="Lato"/>
                <a:ea typeface="Lato"/>
                <a:cs typeface="Lato"/>
                <a:sym typeface="Lato"/>
              </a:rPr>
              <a:t>상장폐지</a:t>
            </a:r>
            <a:r>
              <a:rPr b="1" lang="ko">
                <a:latin typeface="Lato"/>
                <a:ea typeface="Lato"/>
                <a:cs typeface="Lato"/>
                <a:sym typeface="Lato"/>
              </a:rPr>
              <a:t> 확정 직전 ~  확정 당일</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대상 데이터 :</a:t>
            </a:r>
            <a:endParaRPr b="1">
              <a:latin typeface="Lato"/>
              <a:ea typeface="Lato"/>
              <a:cs typeface="Lato"/>
              <a:sym typeface="Lato"/>
            </a:endParaRPr>
          </a:p>
          <a:p>
            <a:pPr indent="0" lvl="0" marL="0" rtl="0" algn="l">
              <a:spcBef>
                <a:spcPts val="0"/>
              </a:spcBef>
              <a:spcAft>
                <a:spcPts val="0"/>
              </a:spcAft>
              <a:buNone/>
            </a:pPr>
            <a:br>
              <a:rPr b="1" lang="ko">
                <a:latin typeface="Lato"/>
                <a:ea typeface="Lato"/>
                <a:cs typeface="Lato"/>
                <a:sym typeface="Lato"/>
              </a:rPr>
            </a:br>
            <a:r>
              <a:rPr b="1" lang="ko">
                <a:latin typeface="Lato"/>
                <a:ea typeface="Lato"/>
                <a:cs typeface="Lato"/>
                <a:sym typeface="Lato"/>
              </a:rPr>
              <a:t>기간 내에 거래량 기준 상위 50 Sender &amp; Receiver 추출 → 67개(중</a:t>
            </a:r>
            <a:r>
              <a:rPr b="1" lang="ko">
                <a:latin typeface="Lato"/>
                <a:ea typeface="Lato"/>
                <a:cs typeface="Lato"/>
                <a:sym typeface="Lato"/>
              </a:rPr>
              <a:t>복 제거</a:t>
            </a:r>
            <a:r>
              <a:rPr b="1" lang="ko">
                <a:latin typeface="Lato"/>
                <a:ea typeface="Lato"/>
                <a:cs typeface="Lato"/>
                <a:sym typeface="Lato"/>
              </a:rPr>
              <a:t>)</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눈에 띄는 거래</a:t>
            </a:r>
            <a:r>
              <a:rPr b="1" lang="ko">
                <a:latin typeface="Lato"/>
                <a:ea typeface="Lato"/>
                <a:cs typeface="Lato"/>
                <a:sym typeface="Lato"/>
              </a:rPr>
              <a:t>가 있는</a:t>
            </a:r>
            <a:r>
              <a:rPr b="1" lang="ko">
                <a:latin typeface="Lato"/>
                <a:ea typeface="Lato"/>
                <a:cs typeface="Lato"/>
                <a:sym typeface="Lato"/>
              </a:rPr>
              <a:t> 주소</a:t>
            </a:r>
            <a:r>
              <a:rPr b="1" lang="ko">
                <a:latin typeface="Lato"/>
                <a:ea typeface="Lato"/>
                <a:cs typeface="Lato"/>
                <a:sym typeface="Lato"/>
              </a:rPr>
              <a:t>를 분석</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대부분</a:t>
            </a:r>
            <a:r>
              <a:rPr b="1" lang="ko">
                <a:latin typeface="Lato"/>
                <a:ea typeface="Lato"/>
                <a:cs typeface="Lato"/>
                <a:sym typeface="Lato"/>
              </a:rPr>
              <a:t>의 지갑이 22년 10월부터 WEMIX거래를 시작</a:t>
            </a:r>
            <a:endParaRPr b="1">
              <a:latin typeface="Lato"/>
              <a:ea typeface="Lato"/>
              <a:cs typeface="Lato"/>
              <a:sym typeface="Lato"/>
            </a:endParaRPr>
          </a:p>
        </p:txBody>
      </p:sp>
      <p:graphicFrame>
        <p:nvGraphicFramePr>
          <p:cNvPr id="405" name="Google Shape;405;p51"/>
          <p:cNvGraphicFramePr/>
          <p:nvPr/>
        </p:nvGraphicFramePr>
        <p:xfrm>
          <a:off x="2918800" y="2951000"/>
          <a:ext cx="3000000" cy="3000000"/>
        </p:xfrm>
        <a:graphic>
          <a:graphicData uri="http://schemas.openxmlformats.org/drawingml/2006/table">
            <a:tbl>
              <a:tblPr>
                <a:noFill/>
                <a:tableStyleId>{9BA820DF-B8D6-46C5-8C56-5637CEA7DC43}</a:tableStyleId>
              </a:tblPr>
              <a:tblGrid>
                <a:gridCol w="1653200"/>
                <a:gridCol w="1653200"/>
              </a:tblGrid>
              <a:tr h="351800">
                <a:tc>
                  <a:txBody>
                    <a:bodyPr/>
                    <a:lstStyle/>
                    <a:p>
                      <a:pPr indent="0" lvl="0" marL="0" rtl="0" algn="ctr">
                        <a:spcBef>
                          <a:spcPts val="0"/>
                        </a:spcBef>
                        <a:spcAft>
                          <a:spcPts val="0"/>
                        </a:spcAft>
                        <a:buNone/>
                      </a:pPr>
                      <a:r>
                        <a:rPr b="1" lang="ko"/>
                        <a:t>시스</a:t>
                      </a:r>
                      <a:r>
                        <a:rPr b="1" lang="ko"/>
                        <a:t>템 지갑(소각)</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ko"/>
                        <a:t>1</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1800">
                <a:tc>
                  <a:txBody>
                    <a:bodyPr/>
                    <a:lstStyle/>
                    <a:p>
                      <a:pPr indent="0" lvl="0" marL="0" rtl="0" algn="ctr">
                        <a:spcBef>
                          <a:spcPts val="0"/>
                        </a:spcBef>
                        <a:spcAft>
                          <a:spcPts val="0"/>
                        </a:spcAft>
                        <a:buNone/>
                      </a:pPr>
                      <a:r>
                        <a:rPr b="1" lang="ko"/>
                        <a:t>재</a:t>
                      </a:r>
                      <a:r>
                        <a:rPr b="1" lang="ko"/>
                        <a:t>단 지갑</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ko"/>
                        <a:t>4</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1800">
                <a:tc>
                  <a:txBody>
                    <a:bodyPr/>
                    <a:lstStyle/>
                    <a:p>
                      <a:pPr indent="0" lvl="0" marL="0" rtl="0" algn="ctr">
                        <a:spcBef>
                          <a:spcPts val="0"/>
                        </a:spcBef>
                        <a:spcAft>
                          <a:spcPts val="0"/>
                        </a:spcAft>
                        <a:buNone/>
                      </a:pPr>
                      <a:r>
                        <a:rPr b="1" lang="ko"/>
                        <a:t>거래</a:t>
                      </a:r>
                      <a:r>
                        <a:rPr b="1" lang="ko"/>
                        <a:t>소 </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ko"/>
                        <a:t>6</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1800">
                <a:tc>
                  <a:txBody>
                    <a:bodyPr/>
                    <a:lstStyle/>
                    <a:p>
                      <a:pPr indent="0" lvl="0" marL="0" rtl="0" algn="ctr">
                        <a:spcBef>
                          <a:spcPts val="0"/>
                        </a:spcBef>
                        <a:spcAft>
                          <a:spcPts val="0"/>
                        </a:spcAft>
                        <a:buNone/>
                      </a:pPr>
                      <a:r>
                        <a:rPr b="1" lang="ko"/>
                        <a:t>smart contract</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ko"/>
                        <a:t>16</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1800">
                <a:tc>
                  <a:txBody>
                    <a:bodyPr/>
                    <a:lstStyle/>
                    <a:p>
                      <a:pPr indent="0" lvl="0" marL="0" rtl="0" algn="ctr">
                        <a:spcBef>
                          <a:spcPts val="0"/>
                        </a:spcBef>
                        <a:spcAft>
                          <a:spcPts val="0"/>
                        </a:spcAft>
                        <a:buNone/>
                      </a:pPr>
                      <a:r>
                        <a:rPr b="1" lang="ko"/>
                        <a:t>개</a:t>
                      </a:r>
                      <a:r>
                        <a:rPr b="1" lang="ko"/>
                        <a:t>인 소유</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ko"/>
                        <a:t>40</a:t>
                      </a:r>
                      <a:endParaRPr b="1"/>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08" name="Shape 108"/>
        <p:cNvGrpSpPr/>
        <p:nvPr/>
      </p:nvGrpSpPr>
      <p:grpSpPr>
        <a:xfrm>
          <a:off x="0" y="0"/>
          <a:ext cx="0" cy="0"/>
          <a:chOff x="0" y="0"/>
          <a:chExt cx="0" cy="0"/>
        </a:xfrm>
      </p:grpSpPr>
      <p:pic>
        <p:nvPicPr>
          <p:cNvPr id="109" name="Google Shape;109;p16"/>
          <p:cNvPicPr preferRelativeResize="0"/>
          <p:nvPr/>
        </p:nvPicPr>
        <p:blipFill>
          <a:blip r:embed="rId3">
            <a:alphaModFix/>
          </a:blip>
          <a:stretch>
            <a:fillRect/>
          </a:stretch>
        </p:blipFill>
        <p:spPr>
          <a:xfrm>
            <a:off x="2572050" y="1071563"/>
            <a:ext cx="5915025" cy="3000375"/>
          </a:xfrm>
          <a:prstGeom prst="rect">
            <a:avLst/>
          </a:prstGeom>
          <a:noFill/>
          <a:ln>
            <a:noFill/>
          </a:ln>
        </p:spPr>
      </p:pic>
      <p:sp>
        <p:nvSpPr>
          <p:cNvPr id="110" name="Google Shape;110;p16"/>
          <p:cNvSpPr txBox="1"/>
          <p:nvPr/>
        </p:nvSpPr>
        <p:spPr>
          <a:xfrm>
            <a:off x="2528000" y="4401350"/>
            <a:ext cx="580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latin typeface="Lato"/>
                <a:ea typeface="Lato"/>
                <a:cs typeface="Lato"/>
                <a:sym typeface="Lato"/>
              </a:rPr>
              <a:t>https://m.edaily.co.kr/News/Read?newsId=03939286635607936&amp;mediaCodeNo=257</a:t>
            </a:r>
            <a:endParaRPr b="1">
              <a:latin typeface="Lato"/>
              <a:ea typeface="Lato"/>
              <a:cs typeface="Lato"/>
              <a:sym typeface="Lato"/>
            </a:endParaRPr>
          </a:p>
        </p:txBody>
      </p:sp>
      <p:sp>
        <p:nvSpPr>
          <p:cNvPr id="111" name="Google Shape;111;p16"/>
          <p:cNvSpPr txBox="1"/>
          <p:nvPr>
            <p:ph idx="4294967295" type="ctrTitle"/>
          </p:nvPr>
        </p:nvSpPr>
        <p:spPr>
          <a:xfrm>
            <a:off x="249525" y="1278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2000">
                <a:solidFill>
                  <a:srgbClr val="1D49A7"/>
                </a:solidFill>
                <a:latin typeface="Lato"/>
                <a:ea typeface="Lato"/>
                <a:cs typeface="Lato"/>
                <a:sym typeface="Lato"/>
              </a:rPr>
              <a:t>On-Chain Transaction Tracking</a:t>
            </a:r>
            <a:endParaRPr sz="2000">
              <a:solidFill>
                <a:srgbClr val="1D49A7"/>
              </a:solidFill>
              <a:latin typeface="Lato"/>
              <a:ea typeface="Lato"/>
              <a:cs typeface="Lato"/>
              <a:sym typeface="Lato"/>
            </a:endParaRPr>
          </a:p>
        </p:txBody>
      </p:sp>
      <p:sp>
        <p:nvSpPr>
          <p:cNvPr id="112" name="Google Shape;112;p16"/>
          <p:cNvSpPr/>
          <p:nvPr/>
        </p:nvSpPr>
        <p:spPr>
          <a:xfrm>
            <a:off x="4595825" y="1164900"/>
            <a:ext cx="2274600" cy="231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3" name="Google Shape;113;p16"/>
          <p:cNvCxnSpPr/>
          <p:nvPr/>
        </p:nvCxnSpPr>
        <p:spPr>
          <a:xfrm>
            <a:off x="6348950" y="1758925"/>
            <a:ext cx="1506900" cy="0"/>
          </a:xfrm>
          <a:prstGeom prst="straightConnector1">
            <a:avLst/>
          </a:prstGeom>
          <a:noFill/>
          <a:ln cap="flat" cmpd="sng" w="38100">
            <a:solidFill>
              <a:srgbClr val="FF0000"/>
            </a:solidFill>
            <a:prstDash val="solid"/>
            <a:round/>
            <a:headEnd len="med" w="med" type="none"/>
            <a:tailEnd len="med" w="med" type="none"/>
          </a:ln>
        </p:spPr>
      </p:cxnSp>
      <p:cxnSp>
        <p:nvCxnSpPr>
          <p:cNvPr id="114" name="Google Shape;114;p16"/>
          <p:cNvCxnSpPr/>
          <p:nvPr/>
        </p:nvCxnSpPr>
        <p:spPr>
          <a:xfrm>
            <a:off x="6088175" y="2729675"/>
            <a:ext cx="1912500" cy="14400"/>
          </a:xfrm>
          <a:prstGeom prst="straightConnector1">
            <a:avLst/>
          </a:prstGeom>
          <a:noFill/>
          <a:ln cap="flat" cmpd="sng" w="38100">
            <a:solidFill>
              <a:srgbClr val="FF0000"/>
            </a:solidFill>
            <a:prstDash val="solid"/>
            <a:round/>
            <a:headEnd len="med" w="med" type="none"/>
            <a:tailEnd len="med" w="med" type="none"/>
          </a:ln>
        </p:spPr>
      </p:cxnSp>
      <p:cxnSp>
        <p:nvCxnSpPr>
          <p:cNvPr id="115" name="Google Shape;115;p16"/>
          <p:cNvCxnSpPr/>
          <p:nvPr/>
        </p:nvCxnSpPr>
        <p:spPr>
          <a:xfrm flipH="1" rot="10800000">
            <a:off x="4740725" y="3077200"/>
            <a:ext cx="681300" cy="147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09" name="Shape 409"/>
        <p:cNvGrpSpPr/>
        <p:nvPr/>
      </p:nvGrpSpPr>
      <p:grpSpPr>
        <a:xfrm>
          <a:off x="0" y="0"/>
          <a:ext cx="0" cy="0"/>
          <a:chOff x="0" y="0"/>
          <a:chExt cx="0" cy="0"/>
        </a:xfrm>
      </p:grpSpPr>
      <p:sp>
        <p:nvSpPr>
          <p:cNvPr id="410" name="Google Shape;410;p52"/>
          <p:cNvSpPr txBox="1"/>
          <p:nvPr/>
        </p:nvSpPr>
        <p:spPr>
          <a:xfrm>
            <a:off x="503250" y="2921600"/>
            <a:ext cx="76887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a:latin typeface="Lato"/>
                <a:ea typeface="Lato"/>
                <a:cs typeface="Lato"/>
                <a:sym typeface="Lato"/>
              </a:rPr>
              <a:t>재단지</a:t>
            </a:r>
            <a:r>
              <a:rPr b="1" lang="ko">
                <a:latin typeface="Lato"/>
                <a:ea typeface="Lato"/>
                <a:cs typeface="Lato"/>
                <a:sym typeface="Lato"/>
              </a:rPr>
              <a:t>갑 : WEMIX Reserve(3개), WEMIX Eco(1개) </a:t>
            </a:r>
            <a:endParaRPr b="1">
              <a:latin typeface="Lato"/>
              <a:ea typeface="Lato"/>
              <a:cs typeface="Lato"/>
              <a:sym typeface="Lato"/>
            </a:endParaRPr>
          </a:p>
          <a:p>
            <a:pPr indent="0" lvl="0" marL="0" rtl="0" algn="l">
              <a:lnSpc>
                <a:spcPct val="150000"/>
              </a:lnSpc>
              <a:spcBef>
                <a:spcPts val="0"/>
              </a:spcBef>
              <a:spcAft>
                <a:spcPts val="0"/>
              </a:spcAft>
              <a:buNone/>
            </a:pPr>
            <a:r>
              <a:rPr b="1" lang="ko">
                <a:latin typeface="Lato"/>
                <a:ea typeface="Lato"/>
                <a:cs typeface="Lato"/>
                <a:sym typeface="Lato"/>
              </a:rPr>
              <a:t>	→ 여러군데에서 WEMIX를 받은 후에 소각주소로 보냄 : 재단에서 소각을 진행(22.11.14)</a:t>
            </a:r>
            <a:endParaRPr b="1">
              <a:latin typeface="Lato"/>
              <a:ea typeface="Lato"/>
              <a:cs typeface="Lato"/>
              <a:sym typeface="Lato"/>
            </a:endParaRPr>
          </a:p>
          <a:p>
            <a:pPr indent="0" lvl="0" marL="0" rtl="0" algn="l">
              <a:lnSpc>
                <a:spcPct val="150000"/>
              </a:lnSpc>
              <a:spcBef>
                <a:spcPts val="0"/>
              </a:spcBef>
              <a:spcAft>
                <a:spcPts val="0"/>
              </a:spcAft>
              <a:buNone/>
            </a:pPr>
            <a:r>
              <a:rPr b="1" lang="ko">
                <a:latin typeface="Lato"/>
                <a:ea typeface="Lato"/>
                <a:cs typeface="Lato"/>
                <a:sym typeface="Lato"/>
              </a:rPr>
              <a:t>거래소 : Bybit, OKX, Bithumb, UPbit, Huobi가 등장</a:t>
            </a:r>
            <a:endParaRPr b="1">
              <a:latin typeface="Lato"/>
              <a:ea typeface="Lato"/>
              <a:cs typeface="Lato"/>
              <a:sym typeface="Lato"/>
            </a:endParaRPr>
          </a:p>
          <a:p>
            <a:pPr indent="0" lvl="0" marL="0" rtl="0" algn="l">
              <a:lnSpc>
                <a:spcPct val="150000"/>
              </a:lnSpc>
              <a:spcBef>
                <a:spcPts val="0"/>
              </a:spcBef>
              <a:spcAft>
                <a:spcPts val="0"/>
              </a:spcAft>
              <a:buNone/>
            </a:pPr>
            <a:r>
              <a:rPr b="1" lang="ko">
                <a:latin typeface="Lato"/>
                <a:ea typeface="Lato"/>
                <a:cs typeface="Lato"/>
                <a:sym typeface="Lato"/>
              </a:rPr>
              <a:t>Contract  : Any WEMIX와 같이 WEMIX를 스왑해주는 계약주소가 다수 </a:t>
            </a:r>
            <a:endParaRPr b="1">
              <a:latin typeface="Lato"/>
              <a:ea typeface="Lato"/>
              <a:cs typeface="Lato"/>
              <a:sym typeface="Lato"/>
            </a:endParaRPr>
          </a:p>
        </p:txBody>
      </p:sp>
      <p:sp>
        <p:nvSpPr>
          <p:cNvPr id="411" name="Google Shape;411;p52"/>
          <p:cNvSpPr txBox="1"/>
          <p:nvPr/>
        </p:nvSpPr>
        <p:spPr>
          <a:xfrm>
            <a:off x="4077725" y="5335125"/>
            <a:ext cx="444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latin typeface="Lato"/>
                <a:ea typeface="Lato"/>
                <a:cs typeface="Lato"/>
                <a:sym typeface="Lato"/>
              </a:rPr>
              <a:t>2022</a:t>
            </a:r>
            <a:r>
              <a:rPr b="1" lang="ko">
                <a:latin typeface="Lato"/>
                <a:ea typeface="Lato"/>
                <a:cs typeface="Lato"/>
                <a:sym typeface="Lato"/>
              </a:rPr>
              <a:t>. 11. 10 ~ 2022. 11. 24 : 국내 거래소 </a:t>
            </a:r>
            <a:r>
              <a:rPr b="1" lang="ko" u="sng">
                <a:latin typeface="Lato"/>
                <a:ea typeface="Lato"/>
                <a:cs typeface="Lato"/>
                <a:sym typeface="Lato"/>
              </a:rPr>
              <a:t>상장폐지</a:t>
            </a:r>
            <a:r>
              <a:rPr b="1" lang="ko">
                <a:latin typeface="Lato"/>
                <a:ea typeface="Lato"/>
                <a:cs typeface="Lato"/>
                <a:sym typeface="Lato"/>
              </a:rPr>
              <a:t> 확정 직전 ~ 당일</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대상 데이터 :</a:t>
            </a:r>
            <a:endParaRPr b="1">
              <a:latin typeface="Lato"/>
              <a:ea typeface="Lato"/>
              <a:cs typeface="Lato"/>
              <a:sym typeface="Lato"/>
            </a:endParaRPr>
          </a:p>
          <a:p>
            <a:pPr indent="0" lvl="0" marL="0" rtl="0" algn="l">
              <a:spcBef>
                <a:spcPts val="0"/>
              </a:spcBef>
              <a:spcAft>
                <a:spcPts val="0"/>
              </a:spcAft>
              <a:buNone/>
            </a:pPr>
            <a:br>
              <a:rPr b="1" lang="ko">
                <a:latin typeface="Lato"/>
                <a:ea typeface="Lato"/>
                <a:cs typeface="Lato"/>
                <a:sym typeface="Lato"/>
              </a:rPr>
            </a:br>
            <a:r>
              <a:rPr b="1" lang="ko">
                <a:latin typeface="Lato"/>
                <a:ea typeface="Lato"/>
                <a:cs typeface="Lato"/>
                <a:sym typeface="Lato"/>
              </a:rPr>
              <a:t>기간 내에 거래량 기준 상위 50 Sender &amp; Receiver 추출 → 67개(중복 제거)</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눈에 띄는거래가 있는 주소를 분석</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대부분의 지갑이 22년 말부터 WEMIX거래를 시작</a:t>
            </a:r>
            <a:endParaRPr b="1">
              <a:latin typeface="Lato"/>
              <a:ea typeface="Lato"/>
              <a:cs typeface="Lato"/>
              <a:sym typeface="Lato"/>
            </a:endParaRPr>
          </a:p>
        </p:txBody>
      </p:sp>
      <p:sp>
        <p:nvSpPr>
          <p:cNvPr id="412" name="Google Shape;412;p52"/>
          <p:cNvSpPr txBox="1"/>
          <p:nvPr>
            <p:ph idx="4294967295" type="ctrTitle"/>
          </p:nvPr>
        </p:nvSpPr>
        <p:spPr>
          <a:xfrm>
            <a:off x="445275" y="364950"/>
            <a:ext cx="50835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Specific Nodes </a:t>
            </a:r>
            <a:endParaRPr sz="2000">
              <a:solidFill>
                <a:srgbClr val="1D49A7"/>
              </a:solidFill>
              <a:latin typeface="Lato"/>
              <a:ea typeface="Lato"/>
              <a:cs typeface="Lato"/>
              <a:sym typeface="Lato"/>
            </a:endParaRPr>
          </a:p>
        </p:txBody>
      </p:sp>
      <p:sp>
        <p:nvSpPr>
          <p:cNvPr id="413" name="Google Shape;413;p52"/>
          <p:cNvSpPr txBox="1"/>
          <p:nvPr/>
        </p:nvSpPr>
        <p:spPr>
          <a:xfrm>
            <a:off x="503250" y="1125400"/>
            <a:ext cx="7688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latin typeface="Lato"/>
                <a:ea typeface="Lato"/>
                <a:cs typeface="Lato"/>
                <a:sym typeface="Lato"/>
              </a:rPr>
              <a:t>2022</a:t>
            </a:r>
            <a:r>
              <a:rPr b="1" lang="ko">
                <a:latin typeface="Lato"/>
                <a:ea typeface="Lato"/>
                <a:cs typeface="Lato"/>
                <a:sym typeface="Lato"/>
              </a:rPr>
              <a:t>.11.10 ~ 2022.11.24 : 국내 거래소 </a:t>
            </a:r>
            <a:r>
              <a:rPr b="1" lang="ko" u="sng">
                <a:latin typeface="Lato"/>
                <a:ea typeface="Lato"/>
                <a:cs typeface="Lato"/>
                <a:sym typeface="Lato"/>
              </a:rPr>
              <a:t>상장폐지</a:t>
            </a:r>
            <a:r>
              <a:rPr b="1" lang="ko">
                <a:latin typeface="Lato"/>
                <a:ea typeface="Lato"/>
                <a:cs typeface="Lato"/>
                <a:sym typeface="Lato"/>
              </a:rPr>
              <a:t> 확정 직전 ~  확정 당일</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대상 데이터 :</a:t>
            </a:r>
            <a:endParaRPr b="1">
              <a:latin typeface="Lato"/>
              <a:ea typeface="Lato"/>
              <a:cs typeface="Lato"/>
              <a:sym typeface="Lato"/>
            </a:endParaRPr>
          </a:p>
          <a:p>
            <a:pPr indent="0" lvl="0" marL="0" rtl="0" algn="l">
              <a:spcBef>
                <a:spcPts val="0"/>
              </a:spcBef>
              <a:spcAft>
                <a:spcPts val="0"/>
              </a:spcAft>
              <a:buNone/>
            </a:pPr>
            <a:br>
              <a:rPr b="1" lang="ko">
                <a:latin typeface="Lato"/>
                <a:ea typeface="Lato"/>
                <a:cs typeface="Lato"/>
                <a:sym typeface="Lato"/>
              </a:rPr>
            </a:br>
            <a:r>
              <a:rPr b="1" lang="ko">
                <a:latin typeface="Lato"/>
                <a:ea typeface="Lato"/>
                <a:cs typeface="Lato"/>
                <a:sym typeface="Lato"/>
              </a:rPr>
              <a:t>기간 내에 거래량 기준 상위 50 Sender &amp; Receiver 추출 → 67개(중복 제거)</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눈에 띄는 거래가 있는 주소를 분석</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대부분의 지갑이 22년 10월부터 WEMIX거래를 시작</a:t>
            </a:r>
            <a:endParaRPr b="1">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17" name="Shape 417"/>
        <p:cNvGrpSpPr/>
        <p:nvPr/>
      </p:nvGrpSpPr>
      <p:grpSpPr>
        <a:xfrm>
          <a:off x="0" y="0"/>
          <a:ext cx="0" cy="0"/>
          <a:chOff x="0" y="0"/>
          <a:chExt cx="0" cy="0"/>
        </a:xfrm>
      </p:grpSpPr>
      <p:pic>
        <p:nvPicPr>
          <p:cNvPr id="418" name="Google Shape;418;p53"/>
          <p:cNvPicPr preferRelativeResize="0"/>
          <p:nvPr/>
        </p:nvPicPr>
        <p:blipFill>
          <a:blip r:embed="rId4">
            <a:alphaModFix/>
          </a:blip>
          <a:stretch>
            <a:fillRect/>
          </a:stretch>
        </p:blipFill>
        <p:spPr>
          <a:xfrm>
            <a:off x="974863" y="2254550"/>
            <a:ext cx="7194275" cy="2812624"/>
          </a:xfrm>
          <a:prstGeom prst="rect">
            <a:avLst/>
          </a:prstGeom>
          <a:noFill/>
          <a:ln>
            <a:noFill/>
          </a:ln>
        </p:spPr>
      </p:pic>
      <p:sp>
        <p:nvSpPr>
          <p:cNvPr id="419" name="Google Shape;419;p53"/>
          <p:cNvSpPr txBox="1"/>
          <p:nvPr/>
        </p:nvSpPr>
        <p:spPr>
          <a:xfrm>
            <a:off x="350850" y="1318650"/>
            <a:ext cx="76887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600">
                <a:latin typeface="Lato"/>
                <a:ea typeface="Lato"/>
                <a:cs typeface="Lato"/>
                <a:sym typeface="Lato"/>
              </a:rPr>
              <a:t>UPbit에서 </a:t>
            </a:r>
            <a:r>
              <a:rPr b="1" lang="ko" sz="1600">
                <a:highlight>
                  <a:srgbClr val="FFE59A"/>
                </a:highlight>
                <a:latin typeface="Lato"/>
                <a:ea typeface="Lato"/>
                <a:cs typeface="Lato"/>
                <a:sym typeface="Lato"/>
              </a:rPr>
              <a:t>0x2d87</a:t>
            </a:r>
            <a:r>
              <a:rPr b="1" lang="ko" sz="1600">
                <a:latin typeface="Lato"/>
                <a:ea typeface="Lato"/>
                <a:cs typeface="Lato"/>
                <a:sym typeface="Lato"/>
              </a:rPr>
              <a:t>7462b21c802a926f2d25383da5a0a845bf82주소로 1800만개의 WEMIX 인출 이후 9개의 지갑으로 180만개씩 송금. 각 지갑에서 매우 다양한 지갑으로 전송. </a:t>
            </a:r>
            <a:r>
              <a:rPr b="1" lang="ko" sz="1600">
                <a:latin typeface="Lato"/>
                <a:ea typeface="Lato"/>
                <a:cs typeface="Lato"/>
                <a:sym typeface="Lato"/>
              </a:rPr>
              <a:t> 이후 토큰 이동</a:t>
            </a:r>
            <a:r>
              <a:rPr b="1" lang="ko" sz="1600">
                <a:latin typeface="Lato"/>
                <a:ea typeface="Lato"/>
                <a:cs typeface="Lato"/>
                <a:sym typeface="Lato"/>
              </a:rPr>
              <a:t> 추적이 어려움.</a:t>
            </a:r>
            <a:endParaRPr b="1"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
        <p:nvSpPr>
          <p:cNvPr id="420" name="Google Shape;420;p53"/>
          <p:cNvSpPr txBox="1"/>
          <p:nvPr>
            <p:ph idx="4294967295" type="ctrTitle"/>
          </p:nvPr>
        </p:nvSpPr>
        <p:spPr>
          <a:xfrm>
            <a:off x="445275" y="364950"/>
            <a:ext cx="50835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Specific Nodes </a:t>
            </a:r>
            <a:endParaRPr sz="2000">
              <a:solidFill>
                <a:srgbClr val="1D49A7"/>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24" name="Shape 424"/>
        <p:cNvGrpSpPr/>
        <p:nvPr/>
      </p:nvGrpSpPr>
      <p:grpSpPr>
        <a:xfrm>
          <a:off x="0" y="0"/>
          <a:ext cx="0" cy="0"/>
          <a:chOff x="0" y="0"/>
          <a:chExt cx="0" cy="0"/>
        </a:xfrm>
      </p:grpSpPr>
      <p:sp>
        <p:nvSpPr>
          <p:cNvPr id="425" name="Google Shape;425;p54"/>
          <p:cNvSpPr txBox="1"/>
          <p:nvPr/>
        </p:nvSpPr>
        <p:spPr>
          <a:xfrm>
            <a:off x="3660048" y="2020536"/>
            <a:ext cx="1868700" cy="19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000">
              <a:highlight>
                <a:srgbClr val="FFFFFF"/>
              </a:highlight>
            </a:endParaRPr>
          </a:p>
        </p:txBody>
      </p:sp>
      <p:sp>
        <p:nvSpPr>
          <p:cNvPr id="426" name="Google Shape;426;p54"/>
          <p:cNvSpPr txBox="1"/>
          <p:nvPr/>
        </p:nvSpPr>
        <p:spPr>
          <a:xfrm>
            <a:off x="242925" y="1736925"/>
            <a:ext cx="7688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ko" u="sng">
                <a:latin typeface="Lato"/>
                <a:ea typeface="Lato"/>
                <a:cs typeface="Lato"/>
                <a:sym typeface="Lato"/>
              </a:rPr>
              <a:t>2023. 2. 16.: 코인원 재상장</a:t>
            </a:r>
            <a:r>
              <a:rPr b="1" lang="ko">
                <a:latin typeface="Lato"/>
                <a:ea typeface="Lato"/>
                <a:cs typeface="Lato"/>
                <a:sym typeface="Lato"/>
              </a:rPr>
              <a:t> 의 이전 10일, 이후 7일 기간내 </a:t>
            </a:r>
            <a:r>
              <a:rPr b="1" lang="ko">
                <a:latin typeface="Lato"/>
                <a:ea typeface="Lato"/>
                <a:cs typeface="Lato"/>
                <a:sym typeface="Lato"/>
              </a:rPr>
              <a:t>거래금액 상위 1% 지갑</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ko">
                <a:latin typeface="Lato"/>
                <a:ea typeface="Lato"/>
                <a:cs typeface="Lato"/>
                <a:sym typeface="Lato"/>
              </a:rPr>
              <a:t>데이터 처리: </a:t>
            </a:r>
            <a:r>
              <a:rPr b="1" lang="ko">
                <a:latin typeface="Lato"/>
                <a:ea typeface="Lato"/>
                <a:cs typeface="Lato"/>
                <a:sym typeface="Lato"/>
              </a:rPr>
              <a:t>Transaction amount 기준 오름차순 라벨링 (숫자 매김) </a:t>
            </a:r>
            <a:r>
              <a:rPr b="1" lang="ko">
                <a:latin typeface="Lato"/>
                <a:ea typeface="Lato"/>
                <a:cs typeface="Lato"/>
                <a:sym typeface="Lato"/>
              </a:rPr>
              <a:t>후,</a:t>
            </a:r>
            <a:br>
              <a:rPr b="1" lang="ko">
                <a:latin typeface="Lato"/>
                <a:ea typeface="Lato"/>
                <a:cs typeface="Lato"/>
                <a:sym typeface="Lato"/>
              </a:rPr>
            </a:br>
            <a:r>
              <a:rPr b="1" lang="ko">
                <a:latin typeface="Lato"/>
                <a:ea typeface="Lato"/>
                <a:cs typeface="Lato"/>
                <a:sym typeface="Lato"/>
              </a:rPr>
              <a:t>"common" 열을 만들어 기간 중 트랜잭션에 참여하는 일수 계산</a:t>
            </a:r>
            <a:endParaRPr b="1">
              <a:latin typeface="Lato"/>
              <a:ea typeface="Lato"/>
              <a:cs typeface="Lato"/>
              <a:sym typeface="Lato"/>
            </a:endParaRPr>
          </a:p>
          <a:p>
            <a:pPr indent="457200" lvl="0" marL="0" rtl="0" algn="l">
              <a:spcBef>
                <a:spcPts val="0"/>
              </a:spcBef>
              <a:spcAft>
                <a:spcPts val="0"/>
              </a:spcAft>
              <a:buNone/>
            </a:pPr>
            <a:r>
              <a:t/>
            </a:r>
            <a:endParaRPr b="1">
              <a:latin typeface="Lato"/>
              <a:ea typeface="Lato"/>
              <a:cs typeface="Lato"/>
              <a:sym typeface="Lato"/>
            </a:endParaRPr>
          </a:p>
          <a:p>
            <a:pPr indent="457200" lvl="0" marL="0" rtl="0" algn="l">
              <a:spcBef>
                <a:spcPts val="0"/>
              </a:spcBef>
              <a:spcAft>
                <a:spcPts val="0"/>
              </a:spcAft>
              <a:buNone/>
            </a:pPr>
            <a:r>
              <a:rPr b="1" lang="ko">
                <a:latin typeface="Lato"/>
                <a:ea typeface="Lato"/>
                <a:cs typeface="Lato"/>
                <a:sym typeface="Lato"/>
              </a:rPr>
              <a:t>⇒ 특</a:t>
            </a:r>
            <a:r>
              <a:rPr b="1" lang="ko">
                <a:latin typeface="Lato"/>
                <a:ea typeface="Lato"/>
                <a:cs typeface="Lato"/>
                <a:sym typeface="Lato"/>
              </a:rPr>
              <a:t>정 이벤트 전후에 거래금액이 크고, 거래빈도가 높은 지갑을 분석하기 위함</a:t>
            </a:r>
            <a:endParaRPr b="1">
              <a:latin typeface="Lato"/>
              <a:ea typeface="Lato"/>
              <a:cs typeface="Lato"/>
              <a:sym typeface="Lato"/>
            </a:endParaRPr>
          </a:p>
          <a:p>
            <a:pPr indent="457200" lvl="0" marL="0" rtl="0" algn="l">
              <a:spcBef>
                <a:spcPts val="0"/>
              </a:spcBef>
              <a:spcAft>
                <a:spcPts val="0"/>
              </a:spcAft>
              <a:buNone/>
            </a:pPr>
            <a:r>
              <a:t/>
            </a:r>
            <a:endParaRPr b="1">
              <a:latin typeface="Lato"/>
              <a:ea typeface="Lato"/>
              <a:cs typeface="Lato"/>
              <a:sym typeface="Lato"/>
            </a:endParaRPr>
          </a:p>
        </p:txBody>
      </p:sp>
      <p:sp>
        <p:nvSpPr>
          <p:cNvPr id="427" name="Google Shape;427;p54"/>
          <p:cNvSpPr txBox="1"/>
          <p:nvPr>
            <p:ph idx="4294967295" type="ctrTitle"/>
          </p:nvPr>
        </p:nvSpPr>
        <p:spPr>
          <a:xfrm>
            <a:off x="445275" y="364950"/>
            <a:ext cx="50835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Specific Nodes </a:t>
            </a:r>
            <a:endParaRPr sz="2000">
              <a:solidFill>
                <a:srgbClr val="1D49A7"/>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31" name="Shape 431"/>
        <p:cNvGrpSpPr/>
        <p:nvPr/>
      </p:nvGrpSpPr>
      <p:grpSpPr>
        <a:xfrm>
          <a:off x="0" y="0"/>
          <a:ext cx="0" cy="0"/>
          <a:chOff x="0" y="0"/>
          <a:chExt cx="0" cy="0"/>
        </a:xfrm>
      </p:grpSpPr>
      <p:sp>
        <p:nvSpPr>
          <p:cNvPr id="432" name="Google Shape;432;p55"/>
          <p:cNvSpPr txBox="1"/>
          <p:nvPr/>
        </p:nvSpPr>
        <p:spPr>
          <a:xfrm>
            <a:off x="3660048" y="1318661"/>
            <a:ext cx="1868700" cy="19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1000">
              <a:highlight>
                <a:srgbClr val="FFFFFF"/>
              </a:highlight>
              <a:latin typeface="Lato"/>
              <a:ea typeface="Lato"/>
              <a:cs typeface="Lato"/>
              <a:sym typeface="Lato"/>
            </a:endParaRPr>
          </a:p>
        </p:txBody>
      </p:sp>
      <p:sp>
        <p:nvSpPr>
          <p:cNvPr id="433" name="Google Shape;433;p55"/>
          <p:cNvSpPr txBox="1"/>
          <p:nvPr/>
        </p:nvSpPr>
        <p:spPr>
          <a:xfrm>
            <a:off x="522000" y="1318650"/>
            <a:ext cx="7803600" cy="30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ko" sz="1500">
                <a:latin typeface="Lato"/>
                <a:ea typeface="Lato"/>
                <a:cs typeface="Lato"/>
                <a:sym typeface="Lato"/>
              </a:rPr>
              <a:t>Analysis and Comparison of Wallets with "14" and "1"</a:t>
            </a:r>
            <a:endParaRPr b="1" sz="1500">
              <a:latin typeface="Lato"/>
              <a:ea typeface="Lato"/>
              <a:cs typeface="Lato"/>
              <a:sym typeface="Lato"/>
            </a:endParaRPr>
          </a:p>
          <a:p>
            <a:pPr indent="0" lvl="0" marL="0" rtl="0" algn="l">
              <a:lnSpc>
                <a:spcPct val="115000"/>
              </a:lnSpc>
              <a:spcBef>
                <a:spcPts val="1400"/>
              </a:spcBef>
              <a:spcAft>
                <a:spcPts val="0"/>
              </a:spcAft>
              <a:buNone/>
            </a:pPr>
            <a:r>
              <a:t/>
            </a:r>
            <a:endParaRPr b="1" sz="1500">
              <a:latin typeface="Lato"/>
              <a:ea typeface="Lato"/>
              <a:cs typeface="Lato"/>
              <a:sym typeface="Lato"/>
            </a:endParaRPr>
          </a:p>
          <a:p>
            <a:pPr indent="0" lvl="0" marL="0" rtl="0" algn="l">
              <a:lnSpc>
                <a:spcPct val="115000"/>
              </a:lnSpc>
              <a:spcBef>
                <a:spcPts val="1400"/>
              </a:spcBef>
              <a:spcAft>
                <a:spcPts val="0"/>
              </a:spcAft>
              <a:buNone/>
            </a:pPr>
            <a:r>
              <a:t/>
            </a:r>
            <a:endParaRPr b="1" sz="1500">
              <a:latin typeface="Lato"/>
              <a:ea typeface="Lato"/>
              <a:cs typeface="Lato"/>
              <a:sym typeface="Lato"/>
            </a:endParaRPr>
          </a:p>
          <a:p>
            <a:pPr indent="0" lvl="0" marL="0" rtl="0" algn="l">
              <a:lnSpc>
                <a:spcPct val="115000"/>
              </a:lnSpc>
              <a:spcBef>
                <a:spcPts val="1400"/>
              </a:spcBef>
              <a:spcAft>
                <a:spcPts val="0"/>
              </a:spcAft>
              <a:buNone/>
            </a:pPr>
            <a:r>
              <a:t/>
            </a:r>
            <a:endParaRPr b="1" sz="1500">
              <a:latin typeface="Lato"/>
              <a:ea typeface="Lato"/>
              <a:cs typeface="Lato"/>
              <a:sym typeface="Lato"/>
            </a:endParaRPr>
          </a:p>
          <a:p>
            <a:pPr indent="0" lvl="0" marL="0" rtl="0" algn="l">
              <a:lnSpc>
                <a:spcPct val="115000"/>
              </a:lnSpc>
              <a:spcBef>
                <a:spcPts val="1400"/>
              </a:spcBef>
              <a:spcAft>
                <a:spcPts val="0"/>
              </a:spcAft>
              <a:buNone/>
            </a:pPr>
            <a:r>
              <a:t/>
            </a:r>
            <a:endParaRPr b="1" sz="1500">
              <a:latin typeface="Lato"/>
              <a:ea typeface="Lato"/>
              <a:cs typeface="Lato"/>
              <a:sym typeface="Lato"/>
            </a:endParaRPr>
          </a:p>
          <a:p>
            <a:pPr indent="0" lvl="0" marL="0" rtl="0" algn="l">
              <a:lnSpc>
                <a:spcPct val="115000"/>
              </a:lnSpc>
              <a:spcBef>
                <a:spcPts val="1200"/>
              </a:spcBef>
              <a:spcAft>
                <a:spcPts val="0"/>
              </a:spcAft>
              <a:buNone/>
            </a:pPr>
            <a:r>
              <a:rPr b="1" lang="ko" sz="1500">
                <a:latin typeface="Lato"/>
                <a:ea typeface="Lato"/>
                <a:cs typeface="Lato"/>
                <a:sym typeface="Lato"/>
              </a:rPr>
              <a:t>Wallet "1" : fewer but much larger transaction amount</a:t>
            </a:r>
            <a:endParaRPr b="1" sz="1500">
              <a:latin typeface="Lato"/>
              <a:ea typeface="Lato"/>
              <a:cs typeface="Lato"/>
              <a:sym typeface="Lato"/>
            </a:endParaRPr>
          </a:p>
          <a:p>
            <a:pPr indent="0" lvl="0" marL="0" rtl="0" algn="l">
              <a:lnSpc>
                <a:spcPct val="115000"/>
              </a:lnSpc>
              <a:spcBef>
                <a:spcPts val="1200"/>
              </a:spcBef>
              <a:spcAft>
                <a:spcPts val="1200"/>
              </a:spcAft>
              <a:buNone/>
            </a:pPr>
            <a:r>
              <a:rPr b="1" lang="ko" sz="1500">
                <a:latin typeface="Lato"/>
                <a:ea typeface="Lato"/>
                <a:cs typeface="Lato"/>
                <a:sym typeface="Lato"/>
              </a:rPr>
              <a:t>Wallet "14":  higher frequency of transactions</a:t>
            </a:r>
            <a:endParaRPr b="1" sz="1500">
              <a:latin typeface="Lato"/>
              <a:ea typeface="Lato"/>
              <a:cs typeface="Lato"/>
              <a:sym typeface="Lato"/>
            </a:endParaRPr>
          </a:p>
        </p:txBody>
      </p:sp>
      <p:graphicFrame>
        <p:nvGraphicFramePr>
          <p:cNvPr id="434" name="Google Shape;434;p55"/>
          <p:cNvGraphicFramePr/>
          <p:nvPr/>
        </p:nvGraphicFramePr>
        <p:xfrm>
          <a:off x="1909200" y="1906125"/>
          <a:ext cx="3000000" cy="3000000"/>
        </p:xfrm>
        <a:graphic>
          <a:graphicData uri="http://schemas.openxmlformats.org/drawingml/2006/table">
            <a:tbl>
              <a:tblPr>
                <a:noFill/>
                <a:tableStyleId>{11E48B36-13F9-4E9B-8877-128C767CFEBB}</a:tableStyleId>
              </a:tblPr>
              <a:tblGrid>
                <a:gridCol w="2028825"/>
                <a:gridCol w="1304925"/>
                <a:gridCol w="1238250"/>
              </a:tblGrid>
              <a:tr h="219075">
                <a:tc>
                  <a:txBody>
                    <a:bodyPr/>
                    <a:lstStyle/>
                    <a:p>
                      <a:pPr indent="0" lvl="0" marL="0" rtl="0" algn="l">
                        <a:spcBef>
                          <a:spcPts val="0"/>
                        </a:spcBef>
                        <a:spcAft>
                          <a:spcPts val="0"/>
                        </a:spcAft>
                        <a:buNone/>
                      </a:pPr>
                      <a:r>
                        <a:rPr lang="ko" sz="750">
                          <a:latin typeface="Lato"/>
                          <a:ea typeface="Lato"/>
                          <a:cs typeface="Lato"/>
                          <a:sym typeface="Lato"/>
                        </a:rPr>
                        <a:t>Metric</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Wallet with Common '14'</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Wallet with Common '1'</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Number of Transactions</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1879.0</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1030.0</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Average Block Height</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114508600.0</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114604800.0</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Average Transaction Amount</a:t>
                      </a:r>
                      <a:endParaRPr sz="750">
                        <a:latin typeface="Lato"/>
                        <a:ea typeface="Lato"/>
                        <a:cs typeface="Lato"/>
                        <a:sym typeface="Lat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ko" sz="750">
                          <a:latin typeface="Lato"/>
                          <a:ea typeface="Lato"/>
                          <a:cs typeface="Lato"/>
                          <a:sym typeface="Lato"/>
                        </a:rPr>
                        <a:t>16839.83</a:t>
                      </a:r>
                      <a:endParaRPr sz="750">
                        <a:latin typeface="Lato"/>
                        <a:ea typeface="Lato"/>
                        <a:cs typeface="Lato"/>
                        <a:sym typeface="Lat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ko" sz="750">
                          <a:latin typeface="Lato"/>
                          <a:ea typeface="Lato"/>
                          <a:cs typeface="Lato"/>
                          <a:sym typeface="Lato"/>
                        </a:rPr>
                        <a:t>54769.92</a:t>
                      </a:r>
                      <a:endParaRPr sz="750">
                        <a:latin typeface="Lato"/>
                        <a:ea typeface="Lato"/>
                        <a:cs typeface="Lato"/>
                        <a:sym typeface="Lat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219075">
                <a:tc>
                  <a:txBody>
                    <a:bodyPr/>
                    <a:lstStyle/>
                    <a:p>
                      <a:pPr indent="0" lvl="0" marL="0" rtl="0" algn="l">
                        <a:spcBef>
                          <a:spcPts val="0"/>
                        </a:spcBef>
                        <a:spcAft>
                          <a:spcPts val="0"/>
                        </a:spcAft>
                        <a:buNone/>
                      </a:pPr>
                      <a:r>
                        <a:rPr lang="ko" sz="750">
                          <a:latin typeface="Lato"/>
                          <a:ea typeface="Lato"/>
                          <a:cs typeface="Lato"/>
                          <a:sym typeface="Lato"/>
                        </a:rPr>
                        <a:t>Amount Variability (Standard Deviation)</a:t>
                      </a:r>
                      <a:endParaRPr sz="750">
                        <a:latin typeface="Lato"/>
                        <a:ea typeface="Lato"/>
                        <a:cs typeface="Lato"/>
                        <a:sym typeface="Lat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ko" sz="750">
                          <a:latin typeface="Lato"/>
                          <a:ea typeface="Lato"/>
                          <a:cs typeface="Lato"/>
                          <a:sym typeface="Lato"/>
                        </a:rPr>
                        <a:t>18051.71</a:t>
                      </a:r>
                      <a:endParaRPr sz="750">
                        <a:latin typeface="Lato"/>
                        <a:ea typeface="Lato"/>
                        <a:cs typeface="Lato"/>
                        <a:sym typeface="Lat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ko" sz="750">
                          <a:latin typeface="Lato"/>
                          <a:ea typeface="Lato"/>
                          <a:cs typeface="Lato"/>
                          <a:sym typeface="Lato"/>
                        </a:rPr>
                        <a:t>508028.0</a:t>
                      </a:r>
                      <a:endParaRPr sz="750">
                        <a:latin typeface="Lato"/>
                        <a:ea typeface="Lato"/>
                        <a:cs typeface="Lato"/>
                        <a:sym typeface="Lato"/>
                      </a:endParaRPr>
                    </a:p>
                  </a:txBody>
                  <a:tcPr marT="47625" marB="47625" marR="47625" marL="476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219075">
                <a:tc>
                  <a:txBody>
                    <a:bodyPr/>
                    <a:lstStyle/>
                    <a:p>
                      <a:pPr indent="0" lvl="0" marL="0" rtl="0" algn="l">
                        <a:spcBef>
                          <a:spcPts val="0"/>
                        </a:spcBef>
                        <a:spcAft>
                          <a:spcPts val="0"/>
                        </a:spcAft>
                        <a:buNone/>
                      </a:pPr>
                      <a:r>
                        <a:rPr lang="ko" sz="750">
                          <a:latin typeface="Lato"/>
                          <a:ea typeface="Lato"/>
                          <a:cs typeface="Lato"/>
                          <a:sym typeface="Lato"/>
                        </a:rPr>
                        <a:t>Maximum Transaction Amount</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338320.44</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13000000.0</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435" name="Google Shape;435;p55"/>
          <p:cNvSpPr txBox="1"/>
          <p:nvPr>
            <p:ph idx="4294967295" type="ctrTitle"/>
          </p:nvPr>
        </p:nvSpPr>
        <p:spPr>
          <a:xfrm>
            <a:off x="445275" y="364950"/>
            <a:ext cx="65658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(2023. 2. 14.)  </a:t>
            </a:r>
            <a:endParaRPr sz="2000">
              <a:solidFill>
                <a:srgbClr val="1D49A7"/>
              </a:solidFill>
              <a:latin typeface="Lato"/>
              <a:ea typeface="Lato"/>
              <a:cs typeface="Lato"/>
              <a:sym typeface="Lato"/>
            </a:endParaRPr>
          </a:p>
        </p:txBody>
      </p:sp>
      <p:sp>
        <p:nvSpPr>
          <p:cNvPr id="436" name="Google Shape;436;p55"/>
          <p:cNvSpPr txBox="1"/>
          <p:nvPr>
            <p:ph idx="1" type="body"/>
          </p:nvPr>
        </p:nvSpPr>
        <p:spPr>
          <a:xfrm>
            <a:off x="6487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ko" sz="1400">
                <a:solidFill>
                  <a:srgbClr val="000000"/>
                </a:solidFill>
              </a:rPr>
              <a:t>* 지갑들의 기간 중 거래일수 분포는 1회, 14회가 양 극단에서 압도적으로 많음</a:t>
            </a:r>
            <a:endParaRPr b="1"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40" name="Shape 440"/>
        <p:cNvGrpSpPr/>
        <p:nvPr/>
      </p:nvGrpSpPr>
      <p:grpSpPr>
        <a:xfrm>
          <a:off x="0" y="0"/>
          <a:ext cx="0" cy="0"/>
          <a:chOff x="0" y="0"/>
          <a:chExt cx="0" cy="0"/>
        </a:xfrm>
      </p:grpSpPr>
      <p:sp>
        <p:nvSpPr>
          <p:cNvPr id="441" name="Google Shape;441;p56"/>
          <p:cNvSpPr txBox="1"/>
          <p:nvPr>
            <p:ph idx="1" type="body"/>
          </p:nvPr>
        </p:nvSpPr>
        <p:spPr>
          <a:xfrm>
            <a:off x="342300" y="1471050"/>
            <a:ext cx="7697400" cy="3368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b="1" lang="ko" sz="1400">
                <a:solidFill>
                  <a:srgbClr val="000000"/>
                </a:solidFill>
              </a:rPr>
              <a:t>C</a:t>
            </a:r>
            <a:r>
              <a:rPr b="1" lang="ko" sz="1400">
                <a:solidFill>
                  <a:srgbClr val="000000"/>
                </a:solidFill>
              </a:rPr>
              <a:t>ommon 이 14인 월렛과 1인 월렛 모두</a:t>
            </a:r>
            <a:r>
              <a:rPr b="1" lang="ko" sz="1400">
                <a:solidFill>
                  <a:srgbClr val="000000"/>
                </a:solidFill>
              </a:rPr>
              <a:t> 2월 10일, 2월 16</a:t>
            </a:r>
            <a:r>
              <a:rPr b="1" lang="ko" sz="1400">
                <a:solidFill>
                  <a:srgbClr val="000000"/>
                </a:solidFill>
              </a:rPr>
              <a:t>일에 가장 많은 활동</a:t>
            </a:r>
            <a:endParaRPr b="1" sz="1400">
              <a:solidFill>
                <a:srgbClr val="000000"/>
              </a:solidFill>
            </a:endParaRPr>
          </a:p>
          <a:p>
            <a:pPr indent="-317500" lvl="1" marL="914400" rtl="0" algn="l">
              <a:lnSpc>
                <a:spcPct val="150000"/>
              </a:lnSpc>
              <a:spcBef>
                <a:spcPts val="0"/>
              </a:spcBef>
              <a:spcAft>
                <a:spcPts val="0"/>
              </a:spcAft>
              <a:buClr>
                <a:srgbClr val="000000"/>
              </a:buClr>
              <a:buSzPts val="1400"/>
              <a:buChar char="○"/>
            </a:pPr>
            <a:r>
              <a:rPr b="1" lang="ko" sz="1400" u="sng">
                <a:solidFill>
                  <a:srgbClr val="000000"/>
                </a:solidFill>
              </a:rPr>
              <a:t>2023년 2월 14일의 거래금액이 압도적으로 많음</a:t>
            </a:r>
            <a:endParaRPr b="1" sz="1400" u="sng">
              <a:solidFill>
                <a:srgbClr val="000000"/>
              </a:solidFill>
            </a:endParaRPr>
          </a:p>
          <a:p>
            <a:pPr indent="-317500" lvl="1" marL="914400" rtl="0" algn="l">
              <a:lnSpc>
                <a:spcPct val="150000"/>
              </a:lnSpc>
              <a:spcBef>
                <a:spcPts val="0"/>
              </a:spcBef>
              <a:spcAft>
                <a:spcPts val="0"/>
              </a:spcAft>
              <a:buClr>
                <a:srgbClr val="000000"/>
              </a:buClr>
              <a:buSzPts val="1400"/>
              <a:buChar char="○"/>
            </a:pPr>
            <a:r>
              <a:rPr b="1" lang="ko" sz="1400">
                <a:solidFill>
                  <a:srgbClr val="000000"/>
                </a:solidFill>
              </a:rPr>
              <a:t>거래일수가 특히 많거나(14) 특히 적은(1) 지갑이 아닌 1~2일 거래한 지갑의 활동이 많았음</a:t>
            </a:r>
            <a:endParaRPr b="1" sz="1400">
              <a:solidFill>
                <a:srgbClr val="000000"/>
              </a:solidFill>
            </a:endParaRPr>
          </a:p>
          <a:p>
            <a:pPr indent="0" lvl="0" marL="914400" rtl="0" algn="l">
              <a:lnSpc>
                <a:spcPct val="150000"/>
              </a:lnSpc>
              <a:spcBef>
                <a:spcPts val="0"/>
              </a:spcBef>
              <a:spcAft>
                <a:spcPts val="0"/>
              </a:spcAft>
              <a:buNone/>
            </a:pPr>
            <a:r>
              <a:t/>
            </a:r>
            <a:endParaRPr b="1" sz="1400">
              <a:solidFill>
                <a:srgbClr val="000000"/>
              </a:solidFill>
            </a:endParaRPr>
          </a:p>
          <a:p>
            <a:pPr indent="-317500" lvl="0" marL="457200" rtl="0" algn="l">
              <a:lnSpc>
                <a:spcPct val="150000"/>
              </a:lnSpc>
              <a:spcBef>
                <a:spcPts val="0"/>
              </a:spcBef>
              <a:spcAft>
                <a:spcPts val="0"/>
              </a:spcAft>
              <a:buClr>
                <a:srgbClr val="000000"/>
              </a:buClr>
              <a:buSzPts val="1400"/>
              <a:buChar char="●"/>
            </a:pPr>
            <a:r>
              <a:rPr b="1" lang="ko" sz="1400" u="sng">
                <a:solidFill>
                  <a:srgbClr val="000000"/>
                </a:solidFill>
              </a:rPr>
              <a:t>14일 중에서도 오전 06시(UTC) 거래금액이 많음</a:t>
            </a:r>
            <a:endParaRPr b="1" sz="1400" u="sng">
              <a:solidFill>
                <a:srgbClr val="000000"/>
              </a:solidFill>
            </a:endParaRPr>
          </a:p>
          <a:p>
            <a:pPr indent="-317500" lvl="1" marL="914400" rtl="0" algn="l">
              <a:lnSpc>
                <a:spcPct val="150000"/>
              </a:lnSpc>
              <a:spcBef>
                <a:spcPts val="0"/>
              </a:spcBef>
              <a:spcAft>
                <a:spcPts val="0"/>
              </a:spcAft>
              <a:buClr>
                <a:srgbClr val="000000"/>
              </a:buClr>
              <a:buSzPts val="1400"/>
              <a:buChar char="○"/>
            </a:pPr>
            <a:r>
              <a:rPr b="1" lang="ko" sz="1400">
                <a:solidFill>
                  <a:srgbClr val="000000"/>
                </a:solidFill>
              </a:rPr>
              <a:t>토큰 이동(소각)이 일어난 시점은 16:59:33 (UTC 기준 오전 7시 59분) </a:t>
            </a:r>
            <a:endParaRPr b="1" sz="1400">
              <a:solidFill>
                <a:srgbClr val="000000"/>
              </a:solidFill>
            </a:endParaRPr>
          </a:p>
          <a:p>
            <a:pPr indent="0" lvl="0" marL="914400" rtl="0" algn="l">
              <a:lnSpc>
                <a:spcPct val="150000"/>
              </a:lnSpc>
              <a:spcBef>
                <a:spcPts val="0"/>
              </a:spcBef>
              <a:spcAft>
                <a:spcPts val="0"/>
              </a:spcAft>
              <a:buNone/>
            </a:pPr>
            <a:r>
              <a:t/>
            </a:r>
            <a:endParaRPr b="1" sz="1400">
              <a:solidFill>
                <a:srgbClr val="000000"/>
              </a:solidFill>
            </a:endParaRPr>
          </a:p>
          <a:p>
            <a:pPr indent="-317500" lvl="0" marL="457200" rtl="0" algn="l">
              <a:lnSpc>
                <a:spcPct val="150000"/>
              </a:lnSpc>
              <a:spcBef>
                <a:spcPts val="0"/>
              </a:spcBef>
              <a:spcAft>
                <a:spcPts val="0"/>
              </a:spcAft>
              <a:buClr>
                <a:srgbClr val="000000"/>
              </a:buClr>
              <a:buSzPts val="1400"/>
              <a:buChar char="●"/>
            </a:pPr>
            <a:r>
              <a:rPr b="1" lang="ko" sz="1400">
                <a:solidFill>
                  <a:srgbClr val="444746"/>
                </a:solidFill>
              </a:rPr>
              <a:t>14, 1 월렛이 14일에 어떤 역할/거래를 하였는지 분석해보자</a:t>
            </a:r>
            <a:endParaRPr b="1" sz="1400">
              <a:solidFill>
                <a:srgbClr val="444746"/>
              </a:solidFill>
            </a:endParaRPr>
          </a:p>
          <a:p>
            <a:pPr indent="0" lvl="0" marL="0" rtl="0" algn="l">
              <a:lnSpc>
                <a:spcPct val="150000"/>
              </a:lnSpc>
              <a:spcBef>
                <a:spcPts val="0"/>
              </a:spcBef>
              <a:spcAft>
                <a:spcPts val="0"/>
              </a:spcAft>
              <a:buNone/>
            </a:pPr>
            <a:r>
              <a:t/>
            </a:r>
            <a:endParaRPr b="1" sz="1400">
              <a:solidFill>
                <a:srgbClr val="444746"/>
              </a:solidFill>
            </a:endParaRPr>
          </a:p>
        </p:txBody>
      </p:sp>
      <p:sp>
        <p:nvSpPr>
          <p:cNvPr id="442" name="Google Shape;442;p56"/>
          <p:cNvSpPr txBox="1"/>
          <p:nvPr>
            <p:ph idx="4294967295" type="ctrTitle"/>
          </p:nvPr>
        </p:nvSpPr>
        <p:spPr>
          <a:xfrm>
            <a:off x="445275" y="364950"/>
            <a:ext cx="68436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a:t>
            </a:r>
            <a:r>
              <a:rPr lang="ko" sz="2000">
                <a:solidFill>
                  <a:srgbClr val="1D49A7"/>
                </a:solidFill>
                <a:latin typeface="Lato"/>
                <a:ea typeface="Lato"/>
                <a:cs typeface="Lato"/>
                <a:sym typeface="Lato"/>
              </a:rPr>
              <a:t>2023. 2. 14.</a:t>
            </a:r>
            <a:r>
              <a:rPr lang="ko" sz="2000">
                <a:solidFill>
                  <a:srgbClr val="1D49A7"/>
                </a:solidFill>
                <a:latin typeface="Lato"/>
                <a:ea typeface="Lato"/>
                <a:cs typeface="Lato"/>
                <a:sym typeface="Lato"/>
              </a:rPr>
              <a:t>)  </a:t>
            </a:r>
            <a:endParaRPr sz="2000">
              <a:solidFill>
                <a:srgbClr val="1D49A7"/>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46" name="Shape 446"/>
        <p:cNvGrpSpPr/>
        <p:nvPr/>
      </p:nvGrpSpPr>
      <p:grpSpPr>
        <a:xfrm>
          <a:off x="0" y="0"/>
          <a:ext cx="0" cy="0"/>
          <a:chOff x="0" y="0"/>
          <a:chExt cx="0" cy="0"/>
        </a:xfrm>
      </p:grpSpPr>
      <p:sp>
        <p:nvSpPr>
          <p:cNvPr id="447" name="Google Shape;447;p57"/>
          <p:cNvSpPr txBox="1"/>
          <p:nvPr>
            <p:ph idx="4294967295" type="ctrTitle"/>
          </p:nvPr>
        </p:nvSpPr>
        <p:spPr>
          <a:xfrm>
            <a:off x="445275" y="364950"/>
            <a:ext cx="65064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(2023. 2. 14.)  </a:t>
            </a:r>
            <a:endParaRPr sz="2000">
              <a:solidFill>
                <a:srgbClr val="1D49A7"/>
              </a:solidFill>
              <a:latin typeface="Lato"/>
              <a:ea typeface="Lato"/>
              <a:cs typeface="Lato"/>
              <a:sym typeface="Lato"/>
            </a:endParaRPr>
          </a:p>
        </p:txBody>
      </p:sp>
      <p:pic>
        <p:nvPicPr>
          <p:cNvPr id="448" name="Google Shape;448;p57"/>
          <p:cNvPicPr preferRelativeResize="0"/>
          <p:nvPr/>
        </p:nvPicPr>
        <p:blipFill>
          <a:blip r:embed="rId4">
            <a:alphaModFix/>
          </a:blip>
          <a:stretch>
            <a:fillRect/>
          </a:stretch>
        </p:blipFill>
        <p:spPr>
          <a:xfrm>
            <a:off x="152400" y="1471050"/>
            <a:ext cx="6047872" cy="3520050"/>
          </a:xfrm>
          <a:prstGeom prst="rect">
            <a:avLst/>
          </a:prstGeom>
          <a:noFill/>
          <a:ln>
            <a:noFill/>
          </a:ln>
        </p:spPr>
      </p:pic>
      <p:sp>
        <p:nvSpPr>
          <p:cNvPr id="449" name="Google Shape;449;p57"/>
          <p:cNvSpPr txBox="1"/>
          <p:nvPr/>
        </p:nvSpPr>
        <p:spPr>
          <a:xfrm>
            <a:off x="6257300" y="1471050"/>
            <a:ext cx="3000000" cy="2609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ko" sz="1050">
                <a:solidFill>
                  <a:srgbClr val="0E0E0E"/>
                </a:solidFill>
              </a:rPr>
              <a:t>The role of the wallet ?</a:t>
            </a:r>
            <a:endParaRPr sz="1050">
              <a:solidFill>
                <a:srgbClr val="0E0E0E"/>
              </a:solidFill>
            </a:endParaRPr>
          </a:p>
          <a:p>
            <a:pPr indent="0" lvl="0" marL="0" rtl="0" algn="l">
              <a:spcBef>
                <a:spcPts val="0"/>
              </a:spcBef>
              <a:spcAft>
                <a:spcPts val="0"/>
              </a:spcAft>
              <a:buNone/>
            </a:pPr>
            <a:r>
              <a:t/>
            </a:r>
            <a:endParaRPr sz="1050">
              <a:solidFill>
                <a:srgbClr val="0E0E0E"/>
              </a:solidFill>
            </a:endParaRPr>
          </a:p>
          <a:p>
            <a:pPr indent="-295275" lvl="0" marL="457200" rtl="0" algn="l">
              <a:spcBef>
                <a:spcPts val="0"/>
              </a:spcBef>
              <a:spcAft>
                <a:spcPts val="0"/>
              </a:spcAft>
              <a:buClr>
                <a:srgbClr val="0E0E0E"/>
              </a:buClr>
              <a:buSzPts val="1050"/>
              <a:buChar char="●"/>
            </a:pPr>
            <a:r>
              <a:rPr lang="ko" sz="1050">
                <a:solidFill>
                  <a:srgbClr val="0E0E0E"/>
                </a:solidFill>
              </a:rPr>
              <a:t>Exchanged </a:t>
            </a:r>
            <a:r>
              <a:rPr b="1" lang="ko" sz="1050">
                <a:solidFill>
                  <a:srgbClr val="0E0E0E"/>
                </a:solidFill>
              </a:rPr>
              <a:t>various tokens</a:t>
            </a:r>
            <a:r>
              <a:rPr lang="ko" sz="1050">
                <a:solidFill>
                  <a:srgbClr val="0E0E0E"/>
                </a:solidFill>
              </a:rPr>
              <a:t> with certain wallets before the February 14 burn (around 00:00) and after the </a:t>
            </a:r>
            <a:r>
              <a:rPr lang="ko" sz="1050">
                <a:solidFill>
                  <a:srgbClr val="0E0E0E"/>
                </a:solidFill>
              </a:rPr>
              <a:t>burn</a:t>
            </a:r>
            <a:r>
              <a:rPr lang="ko" sz="1050">
                <a:solidFill>
                  <a:srgbClr val="0E0E0E"/>
                </a:solidFill>
              </a:rPr>
              <a:t> (around 08:00). </a:t>
            </a:r>
            <a:endParaRPr sz="1050">
              <a:solidFill>
                <a:srgbClr val="0E0E0E"/>
              </a:solidFill>
            </a:endParaRPr>
          </a:p>
          <a:p>
            <a:pPr indent="-295275" lvl="0" marL="457200" rtl="0" algn="l">
              <a:spcBef>
                <a:spcPts val="0"/>
              </a:spcBef>
              <a:spcAft>
                <a:spcPts val="0"/>
              </a:spcAft>
              <a:buClr>
                <a:srgbClr val="0E0E0E"/>
              </a:buClr>
              <a:buSzPts val="1050"/>
              <a:buChar char="●"/>
            </a:pPr>
            <a:r>
              <a:rPr lang="ko" sz="1050">
                <a:solidFill>
                  <a:srgbClr val="0E0E0E"/>
                </a:solidFill>
              </a:rPr>
              <a:t>If you trace the information of the </a:t>
            </a:r>
            <a:r>
              <a:rPr b="1" lang="ko" sz="1050">
                <a:solidFill>
                  <a:srgbClr val="0E0E0E"/>
                </a:solidFill>
              </a:rPr>
              <a:t>counterparty wallets </a:t>
            </a:r>
            <a:r>
              <a:rPr lang="ko" sz="1050">
                <a:solidFill>
                  <a:srgbClr val="0E0E0E"/>
                </a:solidFill>
              </a:rPr>
              <a:t>that appear frequently, most of them are named “KLEVA Deployer.”</a:t>
            </a:r>
            <a:endParaRPr sz="1050">
              <a:solidFill>
                <a:srgbClr val="0E0E0E"/>
              </a:solidFill>
            </a:endParaRPr>
          </a:p>
          <a:p>
            <a:pPr indent="0" lvl="0" marL="0" rtl="0" algn="l">
              <a:spcBef>
                <a:spcPts val="0"/>
              </a:spcBef>
              <a:spcAft>
                <a:spcPts val="0"/>
              </a:spcAft>
              <a:buNone/>
            </a:pPr>
            <a:r>
              <a:t/>
            </a:r>
            <a:endParaRPr sz="1050">
              <a:solidFill>
                <a:srgbClr val="0E0E0E"/>
              </a:solidFill>
            </a:endParaRPr>
          </a:p>
          <a:p>
            <a:pPr indent="0" lvl="0" marL="0" rtl="0" algn="l">
              <a:spcBef>
                <a:spcPts val="0"/>
              </a:spcBef>
              <a:spcAft>
                <a:spcPts val="0"/>
              </a:spcAft>
              <a:buNone/>
            </a:pPr>
            <a:r>
              <a:rPr lang="ko" sz="1050">
                <a:solidFill>
                  <a:srgbClr val="0E0E0E"/>
                </a:solidFill>
              </a:rPr>
              <a:t>→ a </a:t>
            </a:r>
            <a:r>
              <a:rPr lang="ko" sz="1050">
                <a:solidFill>
                  <a:srgbClr val="0E0E0E"/>
                </a:solidFill>
              </a:rPr>
              <a:t>busy </a:t>
            </a:r>
            <a:r>
              <a:rPr b="1" lang="ko" sz="1050">
                <a:solidFill>
                  <a:srgbClr val="0E0E0E"/>
                </a:solidFill>
              </a:rPr>
              <a:t>service/system-related wallet </a:t>
            </a:r>
            <a:r>
              <a:rPr lang="ko" sz="1050">
                <a:solidFill>
                  <a:srgbClr val="0E0E0E"/>
                </a:solidFill>
              </a:rPr>
              <a:t>that facilitates transactions within a broader system or platform, such as KLEVA</a:t>
            </a:r>
            <a:br>
              <a:rPr lang="ko" sz="1050">
                <a:solidFill>
                  <a:srgbClr val="0E0E0E"/>
                </a:solidFill>
              </a:rPr>
            </a:br>
            <a:r>
              <a:rPr lang="ko" sz="1050">
                <a:solidFill>
                  <a:srgbClr val="0E0E0E"/>
                </a:solidFill>
              </a:rPr>
              <a:t>(which is why common is 14)</a:t>
            </a:r>
            <a:endParaRPr sz="1050">
              <a:solidFill>
                <a:srgbClr val="0E0E0E"/>
              </a:solidFill>
            </a:endParaRPr>
          </a:p>
        </p:txBody>
      </p:sp>
      <p:sp>
        <p:nvSpPr>
          <p:cNvPr id="450" name="Google Shape;450;p57"/>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1" name="Google Shape;451;p57"/>
          <p:cNvSpPr txBox="1"/>
          <p:nvPr/>
        </p:nvSpPr>
        <p:spPr>
          <a:xfrm>
            <a:off x="512900" y="1055550"/>
            <a:ext cx="8331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ko" sz="1500">
                <a:latin typeface="Lato"/>
                <a:ea typeface="Lato"/>
                <a:cs typeface="Lato"/>
                <a:sym typeface="Lato"/>
              </a:rPr>
              <a:t>Example (common “14” : 0xc7cfd285c161b92182a1756b77e532e41611c3eb)</a:t>
            </a:r>
            <a:endParaRPr b="1" sz="15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55" name="Shape 455"/>
        <p:cNvGrpSpPr/>
        <p:nvPr/>
      </p:nvGrpSpPr>
      <p:grpSpPr>
        <a:xfrm>
          <a:off x="0" y="0"/>
          <a:ext cx="0" cy="0"/>
          <a:chOff x="0" y="0"/>
          <a:chExt cx="0" cy="0"/>
        </a:xfrm>
      </p:grpSpPr>
      <p:sp>
        <p:nvSpPr>
          <p:cNvPr id="456" name="Google Shape;456;p58"/>
          <p:cNvSpPr txBox="1"/>
          <p:nvPr>
            <p:ph idx="4294967295" type="ctrTitle"/>
          </p:nvPr>
        </p:nvSpPr>
        <p:spPr>
          <a:xfrm>
            <a:off x="445275" y="364950"/>
            <a:ext cx="65064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(2023. 2. 14.)  </a:t>
            </a:r>
            <a:endParaRPr sz="2000">
              <a:solidFill>
                <a:srgbClr val="1D49A7"/>
              </a:solidFill>
              <a:latin typeface="Lato"/>
              <a:ea typeface="Lato"/>
              <a:cs typeface="Lato"/>
              <a:sym typeface="Lato"/>
            </a:endParaRPr>
          </a:p>
        </p:txBody>
      </p:sp>
      <p:sp>
        <p:nvSpPr>
          <p:cNvPr id="457" name="Google Shape;457;p58"/>
          <p:cNvSpPr txBox="1"/>
          <p:nvPr/>
        </p:nvSpPr>
        <p:spPr>
          <a:xfrm>
            <a:off x="6257300" y="1471050"/>
            <a:ext cx="3000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50">
              <a:solidFill>
                <a:srgbClr val="0E0E0E"/>
              </a:solidFill>
            </a:endParaRPr>
          </a:p>
          <a:p>
            <a:pPr indent="0" lvl="0" marL="457200" rtl="0" algn="l">
              <a:spcBef>
                <a:spcPts val="0"/>
              </a:spcBef>
              <a:spcAft>
                <a:spcPts val="0"/>
              </a:spcAft>
              <a:buNone/>
            </a:pPr>
            <a:r>
              <a:rPr lang="ko" sz="1050">
                <a:solidFill>
                  <a:srgbClr val="0E0E0E"/>
                </a:solidFill>
              </a:rPr>
              <a:t>T</a:t>
            </a:r>
            <a:r>
              <a:rPr lang="ko" sz="1050">
                <a:solidFill>
                  <a:srgbClr val="0E0E0E"/>
                </a:solidFill>
              </a:rPr>
              <a:t>he role of the wallet ?</a:t>
            </a:r>
            <a:endParaRPr sz="1050">
              <a:solidFill>
                <a:srgbClr val="0E0E0E"/>
              </a:solidFill>
            </a:endParaRPr>
          </a:p>
          <a:p>
            <a:pPr indent="0" lvl="0" marL="457200" rtl="0" algn="l">
              <a:spcBef>
                <a:spcPts val="0"/>
              </a:spcBef>
              <a:spcAft>
                <a:spcPts val="0"/>
              </a:spcAft>
              <a:buNone/>
            </a:pPr>
            <a:r>
              <a:t/>
            </a:r>
            <a:endParaRPr sz="1050">
              <a:solidFill>
                <a:srgbClr val="0E0E0E"/>
              </a:solidFill>
            </a:endParaRPr>
          </a:p>
          <a:p>
            <a:pPr indent="-295275" lvl="0" marL="457200" rtl="0" algn="l">
              <a:spcBef>
                <a:spcPts val="0"/>
              </a:spcBef>
              <a:spcAft>
                <a:spcPts val="0"/>
              </a:spcAft>
              <a:buClr>
                <a:srgbClr val="0E0E0E"/>
              </a:buClr>
              <a:buSzPts val="1050"/>
              <a:buChar char="●"/>
            </a:pPr>
            <a:r>
              <a:rPr lang="ko" sz="1050">
                <a:solidFill>
                  <a:srgbClr val="0E0E0E"/>
                </a:solidFill>
              </a:rPr>
              <a:t>22.12.27 by this wallet,</a:t>
            </a:r>
            <a:br>
              <a:rPr lang="ko" sz="1050">
                <a:solidFill>
                  <a:srgbClr val="0E0E0E"/>
                </a:solidFill>
              </a:rPr>
            </a:br>
            <a:r>
              <a:rPr lang="ko" sz="1050">
                <a:solidFill>
                  <a:srgbClr val="0E0E0E"/>
                </a:solidFill>
              </a:rPr>
              <a:t>all the wemix received from two wallets were sent to one wallet (0xdbaab~) on 22.2.16. (</a:t>
            </a:r>
            <a:r>
              <a:rPr b="1" lang="ko" sz="1100"/>
              <a:t>Large Consolidation)</a:t>
            </a:r>
            <a:endParaRPr b="1" sz="1100"/>
          </a:p>
          <a:p>
            <a:pPr indent="-295275" lvl="0" marL="457200" rtl="0" algn="l">
              <a:spcBef>
                <a:spcPts val="0"/>
              </a:spcBef>
              <a:spcAft>
                <a:spcPts val="0"/>
              </a:spcAft>
              <a:buClr>
                <a:srgbClr val="0E0E0E"/>
              </a:buClr>
              <a:buSzPts val="1050"/>
              <a:buChar char="●"/>
            </a:pPr>
            <a:r>
              <a:rPr lang="ko" sz="1050">
                <a:solidFill>
                  <a:srgbClr val="0E0E0E"/>
                </a:solidFill>
              </a:rPr>
              <a:t>The transaction of that wallet (0xdbaab) is attached below:</a:t>
            </a:r>
            <a:br>
              <a:rPr lang="ko" sz="1050">
                <a:solidFill>
                  <a:srgbClr val="0E0E0E"/>
                </a:solidFill>
              </a:rPr>
            </a:br>
            <a:r>
              <a:rPr lang="ko" sz="1050">
                <a:solidFill>
                  <a:srgbClr val="0E0E0E"/>
                </a:solidFill>
              </a:rPr>
              <a:t>the wemix received around 2.16.3pm  was sent to the “coinone 1” within 3 minutes.</a:t>
            </a:r>
            <a:r>
              <a:rPr b="1" lang="ko" sz="1100"/>
              <a:t> (Rapid Transfer</a:t>
            </a:r>
            <a:r>
              <a:rPr lang="ko" sz="1050">
                <a:solidFill>
                  <a:srgbClr val="0E0E0E"/>
                </a:solidFill>
              </a:rPr>
              <a:t>)</a:t>
            </a:r>
            <a:endParaRPr sz="1050">
              <a:solidFill>
                <a:srgbClr val="0E0E0E"/>
              </a:solidFill>
            </a:endParaRPr>
          </a:p>
          <a:p>
            <a:pPr indent="0" lvl="0" marL="0" rtl="0" algn="l">
              <a:spcBef>
                <a:spcPts val="0"/>
              </a:spcBef>
              <a:spcAft>
                <a:spcPts val="0"/>
              </a:spcAft>
              <a:buNone/>
            </a:pPr>
            <a:r>
              <a:t/>
            </a:r>
            <a:endParaRPr sz="1050">
              <a:solidFill>
                <a:srgbClr val="0E0E0E"/>
              </a:solidFill>
            </a:endParaRPr>
          </a:p>
          <a:p>
            <a:pPr indent="0" lvl="0" marL="0" rtl="0" algn="l">
              <a:spcBef>
                <a:spcPts val="0"/>
              </a:spcBef>
              <a:spcAft>
                <a:spcPts val="0"/>
              </a:spcAft>
              <a:buNone/>
            </a:pPr>
            <a:r>
              <a:rPr lang="ko" sz="1050">
                <a:solidFill>
                  <a:srgbClr val="0E0E0E"/>
                </a:solidFill>
              </a:rPr>
              <a:t>→ </a:t>
            </a:r>
            <a:r>
              <a:rPr b="1" lang="ko" sz="1100"/>
              <a:t>Liquidity Provider,</a:t>
            </a:r>
            <a:r>
              <a:rPr lang="ko" sz="1050">
                <a:solidFill>
                  <a:srgbClr val="0E0E0E"/>
                </a:solidFill>
              </a:rPr>
              <a:t> </a:t>
            </a:r>
            <a:r>
              <a:rPr b="1" lang="ko" sz="1100"/>
              <a:t>Token Distribution</a:t>
            </a:r>
            <a:r>
              <a:rPr lang="ko" sz="1100"/>
              <a:t>, </a:t>
            </a:r>
            <a:r>
              <a:rPr b="1" lang="ko" sz="1100"/>
              <a:t>Potential Market Maker</a:t>
            </a:r>
            <a:endParaRPr sz="1050">
              <a:solidFill>
                <a:srgbClr val="0E0E0E"/>
              </a:solidFill>
            </a:endParaRPr>
          </a:p>
          <a:p>
            <a:pPr indent="0" lvl="0" marL="0" rtl="0" algn="l">
              <a:spcBef>
                <a:spcPts val="0"/>
              </a:spcBef>
              <a:spcAft>
                <a:spcPts val="0"/>
              </a:spcAft>
              <a:buNone/>
            </a:pPr>
            <a:r>
              <a:t/>
            </a:r>
            <a:endParaRPr sz="1050">
              <a:solidFill>
                <a:srgbClr val="0E0E0E"/>
              </a:solidFill>
            </a:endParaRPr>
          </a:p>
        </p:txBody>
      </p:sp>
      <p:sp>
        <p:nvSpPr>
          <p:cNvPr id="458" name="Google Shape;458;p58"/>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9" name="Google Shape;459;p58"/>
          <p:cNvSpPr txBox="1"/>
          <p:nvPr/>
        </p:nvSpPr>
        <p:spPr>
          <a:xfrm>
            <a:off x="512900" y="1055550"/>
            <a:ext cx="8331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ko" sz="1500">
                <a:latin typeface="Lato"/>
                <a:ea typeface="Lato"/>
                <a:cs typeface="Lato"/>
                <a:sym typeface="Lato"/>
              </a:rPr>
              <a:t>Example (common “1” : </a:t>
            </a:r>
            <a:r>
              <a:rPr b="1" lang="ko" sz="1500">
                <a:latin typeface="Lato"/>
                <a:ea typeface="Lato"/>
                <a:cs typeface="Lato"/>
                <a:sym typeface="Lato"/>
              </a:rPr>
              <a:t>0x0cb226f1e3a964fc67a27b46a499a0f8815c4f98</a:t>
            </a:r>
            <a:r>
              <a:rPr b="1" lang="ko" sz="1500">
                <a:latin typeface="Lato"/>
                <a:ea typeface="Lato"/>
                <a:cs typeface="Lato"/>
                <a:sym typeface="Lato"/>
              </a:rPr>
              <a:t>)</a:t>
            </a:r>
            <a:endParaRPr b="1" sz="1500">
              <a:latin typeface="Lato"/>
              <a:ea typeface="Lato"/>
              <a:cs typeface="Lato"/>
              <a:sym typeface="Lato"/>
            </a:endParaRPr>
          </a:p>
        </p:txBody>
      </p:sp>
      <p:pic>
        <p:nvPicPr>
          <p:cNvPr id="460" name="Google Shape;460;p58"/>
          <p:cNvPicPr preferRelativeResize="0"/>
          <p:nvPr/>
        </p:nvPicPr>
        <p:blipFill>
          <a:blip r:embed="rId3">
            <a:alphaModFix/>
          </a:blip>
          <a:stretch>
            <a:fillRect/>
          </a:stretch>
        </p:blipFill>
        <p:spPr>
          <a:xfrm>
            <a:off x="152400" y="1623575"/>
            <a:ext cx="6122849" cy="1473910"/>
          </a:xfrm>
          <a:prstGeom prst="rect">
            <a:avLst/>
          </a:prstGeom>
          <a:noFill/>
          <a:ln>
            <a:noFill/>
          </a:ln>
        </p:spPr>
      </p:pic>
      <p:pic>
        <p:nvPicPr>
          <p:cNvPr id="461" name="Google Shape;461;p58"/>
          <p:cNvPicPr preferRelativeResize="0"/>
          <p:nvPr/>
        </p:nvPicPr>
        <p:blipFill>
          <a:blip r:embed="rId4">
            <a:alphaModFix/>
          </a:blip>
          <a:stretch>
            <a:fillRect/>
          </a:stretch>
        </p:blipFill>
        <p:spPr>
          <a:xfrm>
            <a:off x="152400" y="3262650"/>
            <a:ext cx="6122854" cy="953700"/>
          </a:xfrm>
          <a:prstGeom prst="rect">
            <a:avLst/>
          </a:prstGeom>
          <a:noFill/>
          <a:ln>
            <a:noFill/>
          </a:ln>
        </p:spPr>
      </p:pic>
      <p:sp>
        <p:nvSpPr>
          <p:cNvPr id="462" name="Google Shape;462;p58"/>
          <p:cNvSpPr/>
          <p:nvPr/>
        </p:nvSpPr>
        <p:spPr>
          <a:xfrm>
            <a:off x="3152400" y="1893600"/>
            <a:ext cx="1065900" cy="415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63" name="Google Shape;463;p58"/>
          <p:cNvCxnSpPr>
            <a:stCxn id="462" idx="2"/>
            <a:endCxn id="461" idx="0"/>
          </p:cNvCxnSpPr>
          <p:nvPr/>
        </p:nvCxnSpPr>
        <p:spPr>
          <a:xfrm flipH="1">
            <a:off x="3213750" y="2309100"/>
            <a:ext cx="471600" cy="953700"/>
          </a:xfrm>
          <a:prstGeom prst="straightConnector1">
            <a:avLst/>
          </a:prstGeom>
          <a:noFill/>
          <a:ln cap="flat" cmpd="sng" w="9525">
            <a:solidFill>
              <a:schemeClr val="accent3"/>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67" name="Shape 467"/>
        <p:cNvGrpSpPr/>
        <p:nvPr/>
      </p:nvGrpSpPr>
      <p:grpSpPr>
        <a:xfrm>
          <a:off x="0" y="0"/>
          <a:ext cx="0" cy="0"/>
          <a:chOff x="0" y="0"/>
          <a:chExt cx="0" cy="0"/>
        </a:xfrm>
      </p:grpSpPr>
      <p:sp>
        <p:nvSpPr>
          <p:cNvPr id="468" name="Google Shape;468;p59"/>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9" name="Google Shape;469;p59"/>
          <p:cNvSpPr txBox="1"/>
          <p:nvPr/>
        </p:nvSpPr>
        <p:spPr>
          <a:xfrm>
            <a:off x="152400" y="1693500"/>
            <a:ext cx="88089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2200">
                <a:solidFill>
                  <a:schemeClr val="accent1"/>
                </a:solidFill>
                <a:latin typeface="Lato"/>
                <a:ea typeface="Lato"/>
                <a:cs typeface="Lato"/>
                <a:sym typeface="Lato"/>
              </a:rPr>
              <a:t>Now that we have done the prediction,</a:t>
            </a:r>
            <a:endParaRPr b="1" sz="2200">
              <a:solidFill>
                <a:schemeClr val="accent1"/>
              </a:solidFill>
              <a:latin typeface="Lato"/>
              <a:ea typeface="Lato"/>
              <a:cs typeface="Lato"/>
              <a:sym typeface="Lato"/>
            </a:endParaRPr>
          </a:p>
          <a:p>
            <a:pPr indent="0" lvl="0" marL="0" rtl="0" algn="ctr">
              <a:spcBef>
                <a:spcPts val="0"/>
              </a:spcBef>
              <a:spcAft>
                <a:spcPts val="0"/>
              </a:spcAft>
              <a:buNone/>
            </a:pPr>
            <a:r>
              <a:t/>
            </a:r>
            <a:endParaRPr b="1" sz="2200">
              <a:solidFill>
                <a:schemeClr val="accent1"/>
              </a:solidFill>
              <a:latin typeface="Lato"/>
              <a:ea typeface="Lato"/>
              <a:cs typeface="Lato"/>
              <a:sym typeface="Lato"/>
            </a:endParaRPr>
          </a:p>
          <a:p>
            <a:pPr indent="0" lvl="0" marL="0" rtl="0" algn="ctr">
              <a:spcBef>
                <a:spcPts val="0"/>
              </a:spcBef>
              <a:spcAft>
                <a:spcPts val="0"/>
              </a:spcAft>
              <a:buNone/>
            </a:pPr>
            <a:r>
              <a:t/>
            </a:r>
            <a:endParaRPr b="1" sz="2200">
              <a:solidFill>
                <a:schemeClr val="accent1"/>
              </a:solidFill>
              <a:latin typeface="Lato"/>
              <a:ea typeface="Lato"/>
              <a:cs typeface="Lato"/>
              <a:sym typeface="Lato"/>
            </a:endParaRPr>
          </a:p>
          <a:p>
            <a:pPr indent="0" lvl="0" marL="0" rtl="0" algn="ctr">
              <a:spcBef>
                <a:spcPts val="0"/>
              </a:spcBef>
              <a:spcAft>
                <a:spcPts val="0"/>
              </a:spcAft>
              <a:buNone/>
            </a:pPr>
            <a:r>
              <a:rPr b="1" lang="ko" sz="2200">
                <a:solidFill>
                  <a:schemeClr val="accent1"/>
                </a:solidFill>
                <a:latin typeface="Lato"/>
                <a:ea typeface="Lato"/>
                <a:cs typeface="Lato"/>
                <a:sym typeface="Lato"/>
              </a:rPr>
              <a:t>What Exactly Happened on 2024.2.14. (</a:t>
            </a:r>
            <a:r>
              <a:rPr b="1" lang="ko" sz="2200">
                <a:solidFill>
                  <a:schemeClr val="accent1"/>
                </a:solidFill>
                <a:latin typeface="Lato"/>
                <a:ea typeface="Lato"/>
                <a:cs typeface="Lato"/>
                <a:sym typeface="Lato"/>
              </a:rPr>
              <a:t>Token</a:t>
            </a:r>
            <a:r>
              <a:rPr b="1" lang="ko" sz="2200">
                <a:solidFill>
                  <a:schemeClr val="accent1"/>
                </a:solidFill>
                <a:latin typeface="Lato"/>
                <a:ea typeface="Lato"/>
                <a:cs typeface="Lato"/>
                <a:sym typeface="Lato"/>
              </a:rPr>
              <a:t> Burn event) ?</a:t>
            </a:r>
            <a:endParaRPr b="1" sz="2200">
              <a:solidFill>
                <a:schemeClr val="accent1"/>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73" name="Shape 473"/>
        <p:cNvGrpSpPr/>
        <p:nvPr/>
      </p:nvGrpSpPr>
      <p:grpSpPr>
        <a:xfrm>
          <a:off x="0" y="0"/>
          <a:ext cx="0" cy="0"/>
          <a:chOff x="0" y="0"/>
          <a:chExt cx="0" cy="0"/>
        </a:xfrm>
      </p:grpSpPr>
      <p:sp>
        <p:nvSpPr>
          <p:cNvPr id="474" name="Google Shape;474;p60"/>
          <p:cNvSpPr txBox="1"/>
          <p:nvPr>
            <p:ph idx="4294967295" type="body"/>
          </p:nvPr>
        </p:nvSpPr>
        <p:spPr>
          <a:xfrm>
            <a:off x="321025" y="2347663"/>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Lato"/>
              <a:buChar char="●"/>
            </a:pPr>
            <a:r>
              <a:rPr b="1" lang="ko" sz="1400" u="sng">
                <a:solidFill>
                  <a:schemeClr val="hlink"/>
                </a:solidFill>
                <a:hlinkClick r:id="rId3"/>
              </a:rPr>
              <a:t>WEMIX 230214 Top1%(transaction amount)</a:t>
            </a:r>
            <a:r>
              <a:rPr b="1" lang="ko" sz="1400">
                <a:solidFill>
                  <a:srgbClr val="000000"/>
                </a:solidFill>
              </a:rPr>
              <a:t> </a:t>
            </a:r>
            <a:endParaRPr b="1" sz="1400">
              <a:solidFill>
                <a:srgbClr val="000000"/>
              </a:solidFill>
            </a:endParaRPr>
          </a:p>
          <a:p>
            <a:pPr indent="-304800" lvl="0" marL="457200" rtl="0" algn="l">
              <a:spcBef>
                <a:spcPts val="0"/>
              </a:spcBef>
              <a:spcAft>
                <a:spcPts val="0"/>
              </a:spcAft>
              <a:buClr>
                <a:srgbClr val="000000"/>
              </a:buClr>
              <a:buSzPts val="1200"/>
              <a:buFont typeface="Lato"/>
              <a:buChar char="●"/>
            </a:pPr>
            <a:r>
              <a:rPr b="1" lang="ko" sz="1400">
                <a:solidFill>
                  <a:srgbClr val="000000"/>
                </a:solidFill>
              </a:rPr>
              <a:t>Many transactions &amp; various coins</a:t>
            </a:r>
            <a:endParaRPr b="1" sz="1400">
              <a:solidFill>
                <a:srgbClr val="000000"/>
              </a:solidFill>
            </a:endParaRPr>
          </a:p>
          <a:p>
            <a:pPr indent="-304800" lvl="0" marL="457200" rtl="0" algn="l">
              <a:spcBef>
                <a:spcPts val="0"/>
              </a:spcBef>
              <a:spcAft>
                <a:spcPts val="0"/>
              </a:spcAft>
              <a:buClr>
                <a:srgbClr val="000000"/>
              </a:buClr>
              <a:buSzPts val="1200"/>
              <a:buFont typeface="Lato"/>
              <a:buChar char="●"/>
            </a:pPr>
            <a:r>
              <a:rPr b="1" lang="ko" sz="1400">
                <a:solidFill>
                  <a:srgbClr val="000000"/>
                </a:solidFill>
              </a:rPr>
              <a:t>The most common receiving address (35 out of 40)</a:t>
            </a:r>
            <a:endParaRPr b="1" sz="1400">
              <a:solidFill>
                <a:srgbClr val="000000"/>
              </a:solidFill>
            </a:endParaRPr>
          </a:p>
          <a:p>
            <a:pPr indent="0" lvl="0" marL="0" rtl="0" algn="l">
              <a:spcBef>
                <a:spcPts val="1200"/>
              </a:spcBef>
              <a:spcAft>
                <a:spcPts val="0"/>
              </a:spcAft>
              <a:buNone/>
            </a:pPr>
            <a:r>
              <a:t/>
            </a:r>
            <a:endParaRPr b="1" sz="1400">
              <a:solidFill>
                <a:srgbClr val="000000"/>
              </a:solidFill>
            </a:endParaRPr>
          </a:p>
          <a:p>
            <a:pPr indent="0" lvl="0" marL="0" rtl="0" algn="l">
              <a:lnSpc>
                <a:spcPct val="100000"/>
              </a:lnSpc>
              <a:spcBef>
                <a:spcPts val="1200"/>
              </a:spcBef>
              <a:spcAft>
                <a:spcPts val="0"/>
              </a:spcAft>
              <a:buNone/>
            </a:pPr>
            <a:r>
              <a:rPr b="1" lang="ko" sz="1400">
                <a:solidFill>
                  <a:srgbClr val="000000"/>
                </a:solidFill>
              </a:rPr>
              <a:t>To analyze this wallet, we analyzed its 1) largest and 2) most frequent counterparty wallets.</a:t>
            </a:r>
            <a:endParaRPr b="1" sz="1400">
              <a:solidFill>
                <a:srgbClr val="000000"/>
              </a:solidFill>
            </a:endParaRPr>
          </a:p>
          <a:p>
            <a:pPr indent="0" lvl="0" marL="0" rtl="0" algn="l">
              <a:lnSpc>
                <a:spcPct val="100000"/>
              </a:lnSpc>
              <a:spcBef>
                <a:spcPts val="0"/>
              </a:spcBef>
              <a:spcAft>
                <a:spcPts val="0"/>
              </a:spcAft>
              <a:buNone/>
            </a:pPr>
            <a:r>
              <a:t/>
            </a:r>
            <a:endParaRPr b="1" sz="1400">
              <a:solidFill>
                <a:srgbClr val="000000"/>
              </a:solidFill>
            </a:endParaRPr>
          </a:p>
        </p:txBody>
      </p:sp>
      <p:sp>
        <p:nvSpPr>
          <p:cNvPr id="475" name="Google Shape;475;p60"/>
          <p:cNvSpPr txBox="1"/>
          <p:nvPr>
            <p:ph idx="4294967295" type="title"/>
          </p:nvPr>
        </p:nvSpPr>
        <p:spPr>
          <a:xfrm>
            <a:off x="500850" y="1318650"/>
            <a:ext cx="76887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0E0E0E"/>
                </a:solidFill>
                <a:latin typeface="Lato"/>
                <a:ea typeface="Lato"/>
                <a:cs typeface="Lato"/>
                <a:sym typeface="Lato"/>
              </a:rPr>
              <a:t>1)  </a:t>
            </a:r>
            <a:r>
              <a:rPr lang="ko" sz="1600">
                <a:solidFill>
                  <a:srgbClr val="0E0E0E"/>
                </a:solidFill>
                <a:latin typeface="Lato"/>
                <a:ea typeface="Lato"/>
                <a:cs typeface="Lato"/>
                <a:sym typeface="Lato"/>
              </a:rPr>
              <a:t>Receiver Address Example: </a:t>
            </a:r>
            <a:r>
              <a:rPr lang="ko" sz="1400">
                <a:solidFill>
                  <a:srgbClr val="0E0E0E"/>
                </a:solidFill>
                <a:highlight>
                  <a:srgbClr val="F6F6F6"/>
                </a:highlight>
                <a:latin typeface="Lato"/>
                <a:ea typeface="Lato"/>
                <a:cs typeface="Lato"/>
                <a:sym typeface="Lato"/>
              </a:rPr>
              <a:t>    </a:t>
            </a:r>
            <a:r>
              <a:rPr lang="ko" sz="1400">
                <a:solidFill>
                  <a:srgbClr val="0E0E0E"/>
                </a:solidFill>
                <a:highlight>
                  <a:srgbClr val="FFE599"/>
                </a:highlight>
                <a:latin typeface="Lato"/>
                <a:ea typeface="Lato"/>
                <a:cs typeface="Lato"/>
                <a:sym typeface="Lato"/>
              </a:rPr>
              <a:t>0xf4339</a:t>
            </a:r>
            <a:r>
              <a:rPr lang="ko" sz="1400">
                <a:solidFill>
                  <a:srgbClr val="0E0E0E"/>
                </a:solidFill>
                <a:latin typeface="Lato"/>
                <a:ea typeface="Lato"/>
                <a:cs typeface="Lato"/>
                <a:sym typeface="Lato"/>
              </a:rPr>
              <a:t>186e25d8728cfe9dc67822d65d473d32195</a:t>
            </a:r>
            <a:endParaRPr b="0" sz="1400">
              <a:solidFill>
                <a:srgbClr val="0E0E0E"/>
              </a:solidFill>
              <a:latin typeface="Lato"/>
              <a:ea typeface="Lato"/>
              <a:cs typeface="Lato"/>
              <a:sym typeface="Lato"/>
            </a:endParaRPr>
          </a:p>
          <a:p>
            <a:pPr indent="0" lvl="0" marL="457200" rtl="0" algn="l">
              <a:spcBef>
                <a:spcPts val="0"/>
              </a:spcBef>
              <a:spcAft>
                <a:spcPts val="0"/>
              </a:spcAft>
              <a:buNone/>
            </a:pPr>
            <a:r>
              <a:t/>
            </a:r>
            <a:endParaRPr sz="1600">
              <a:solidFill>
                <a:srgbClr val="0E0E0E"/>
              </a:solidFill>
              <a:latin typeface="Lato"/>
              <a:ea typeface="Lato"/>
              <a:cs typeface="Lato"/>
              <a:sym typeface="Lato"/>
            </a:endParaRPr>
          </a:p>
        </p:txBody>
      </p:sp>
      <p:sp>
        <p:nvSpPr>
          <p:cNvPr id="476" name="Google Shape;476;p60"/>
          <p:cNvSpPr txBox="1"/>
          <p:nvPr>
            <p:ph idx="4294967295" type="ctrTitle"/>
          </p:nvPr>
        </p:nvSpPr>
        <p:spPr>
          <a:xfrm>
            <a:off x="445275" y="364950"/>
            <a:ext cx="65064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(2023. 2. 14.)  </a:t>
            </a:r>
            <a:endParaRPr sz="2000">
              <a:solidFill>
                <a:srgbClr val="1D49A7"/>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80" name="Shape 480"/>
        <p:cNvGrpSpPr/>
        <p:nvPr/>
      </p:nvGrpSpPr>
      <p:grpSpPr>
        <a:xfrm>
          <a:off x="0" y="0"/>
          <a:ext cx="0" cy="0"/>
          <a:chOff x="0" y="0"/>
          <a:chExt cx="0" cy="0"/>
        </a:xfrm>
      </p:grpSpPr>
      <p:sp>
        <p:nvSpPr>
          <p:cNvPr id="481" name="Google Shape;481;p61"/>
          <p:cNvSpPr txBox="1"/>
          <p:nvPr>
            <p:ph idx="4294967295" type="body"/>
          </p:nvPr>
        </p:nvSpPr>
        <p:spPr>
          <a:xfrm>
            <a:off x="499050" y="2017275"/>
            <a:ext cx="7293000" cy="9537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ko" sz="1400">
                <a:solidFill>
                  <a:srgbClr val="000000"/>
                </a:solidFill>
              </a:rPr>
              <a:t>  1-1) Largest Single Transactions </a:t>
            </a:r>
            <a:endParaRPr b="1" sz="1400">
              <a:solidFill>
                <a:srgbClr val="000000"/>
              </a:solidFill>
            </a:endParaRPr>
          </a:p>
        </p:txBody>
      </p:sp>
      <p:sp>
        <p:nvSpPr>
          <p:cNvPr id="482" name="Google Shape;482;p61"/>
          <p:cNvSpPr txBox="1"/>
          <p:nvPr/>
        </p:nvSpPr>
        <p:spPr>
          <a:xfrm>
            <a:off x="152400" y="4118975"/>
            <a:ext cx="86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latin typeface="Lato"/>
                <a:ea typeface="Lato"/>
                <a:cs typeface="Lato"/>
                <a:sym typeface="Lato"/>
              </a:rPr>
              <a:t>가장 큰 transfer가 2월 9일에 있었는데,( </a:t>
            </a:r>
            <a:r>
              <a:rPr b="1" lang="ko">
                <a:highlight>
                  <a:srgbClr val="FFE599"/>
                </a:highlight>
                <a:latin typeface="Lato"/>
                <a:ea typeface="Lato"/>
                <a:cs typeface="Lato"/>
                <a:sym typeface="Lato"/>
              </a:rPr>
              <a:t>0x32f7c</a:t>
            </a:r>
            <a:r>
              <a:rPr b="1" lang="ko">
                <a:latin typeface="Lato"/>
                <a:ea typeface="Lato"/>
                <a:cs typeface="Lato"/>
                <a:sym typeface="Lato"/>
              </a:rPr>
              <a:t>d5319e7b2d7550519e9d3ac29061141e3d3 )</a:t>
            </a:r>
            <a:endParaRPr b="1">
              <a:latin typeface="Lato"/>
              <a:ea typeface="Lato"/>
              <a:cs typeface="Lato"/>
              <a:sym typeface="Lato"/>
            </a:endParaRPr>
          </a:p>
          <a:p>
            <a:pPr indent="0" lvl="0" marL="0" rtl="0" algn="l">
              <a:spcBef>
                <a:spcPts val="0"/>
              </a:spcBef>
              <a:spcAft>
                <a:spcPts val="0"/>
              </a:spcAft>
              <a:buNone/>
            </a:pPr>
            <a:r>
              <a:rPr b="1" lang="ko">
                <a:latin typeface="Lato"/>
                <a:ea typeface="Lato"/>
                <a:cs typeface="Lato"/>
                <a:sym typeface="Lato"/>
              </a:rPr>
              <a:t>해당 주소는 5일 후인 2/14에 이 금액을 그대로 Null:0xDead(소각주소)로 보냄</a:t>
            </a:r>
            <a:endParaRPr b="1">
              <a:latin typeface="Lato"/>
              <a:ea typeface="Lato"/>
              <a:cs typeface="Lato"/>
              <a:sym typeface="Lato"/>
            </a:endParaRPr>
          </a:p>
        </p:txBody>
      </p:sp>
      <p:sp>
        <p:nvSpPr>
          <p:cNvPr id="483" name="Google Shape;483;p61"/>
          <p:cNvSpPr txBox="1"/>
          <p:nvPr>
            <p:ph idx="4294967295" type="ctrTitle"/>
          </p:nvPr>
        </p:nvSpPr>
        <p:spPr>
          <a:xfrm>
            <a:off x="445275" y="364950"/>
            <a:ext cx="65064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(2023. 2. 14.)  </a:t>
            </a:r>
            <a:endParaRPr sz="2000">
              <a:solidFill>
                <a:srgbClr val="1D49A7"/>
              </a:solidFill>
              <a:latin typeface="Lato"/>
              <a:ea typeface="Lato"/>
              <a:cs typeface="Lato"/>
              <a:sym typeface="Lato"/>
            </a:endParaRPr>
          </a:p>
        </p:txBody>
      </p:sp>
      <p:pic>
        <p:nvPicPr>
          <p:cNvPr id="484" name="Google Shape;484;p61"/>
          <p:cNvPicPr preferRelativeResize="0"/>
          <p:nvPr/>
        </p:nvPicPr>
        <p:blipFill>
          <a:blip r:embed="rId4">
            <a:alphaModFix/>
          </a:blip>
          <a:stretch>
            <a:fillRect/>
          </a:stretch>
        </p:blipFill>
        <p:spPr>
          <a:xfrm>
            <a:off x="72000" y="2970965"/>
            <a:ext cx="9000001" cy="720000"/>
          </a:xfrm>
          <a:prstGeom prst="rect">
            <a:avLst/>
          </a:prstGeom>
          <a:noFill/>
          <a:ln>
            <a:noFill/>
          </a:ln>
        </p:spPr>
      </p:pic>
      <p:sp>
        <p:nvSpPr>
          <p:cNvPr id="485" name="Google Shape;485;p61"/>
          <p:cNvSpPr txBox="1"/>
          <p:nvPr>
            <p:ph idx="4294967295" type="title"/>
          </p:nvPr>
        </p:nvSpPr>
        <p:spPr>
          <a:xfrm>
            <a:off x="500850" y="1318650"/>
            <a:ext cx="76887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0E0E0E"/>
                </a:solidFill>
                <a:latin typeface="Lato"/>
                <a:ea typeface="Lato"/>
                <a:cs typeface="Lato"/>
                <a:sym typeface="Lato"/>
              </a:rPr>
              <a:t>1)  Receiver Address Example: </a:t>
            </a:r>
            <a:r>
              <a:rPr lang="ko" sz="1400">
                <a:solidFill>
                  <a:srgbClr val="0E0E0E"/>
                </a:solidFill>
                <a:highlight>
                  <a:srgbClr val="F6F6F6"/>
                </a:highlight>
                <a:latin typeface="Lato"/>
                <a:ea typeface="Lato"/>
                <a:cs typeface="Lato"/>
                <a:sym typeface="Lato"/>
              </a:rPr>
              <a:t>    </a:t>
            </a:r>
            <a:r>
              <a:rPr lang="ko" sz="1400">
                <a:solidFill>
                  <a:srgbClr val="0E0E0E"/>
                </a:solidFill>
                <a:highlight>
                  <a:srgbClr val="FFE599"/>
                </a:highlight>
                <a:latin typeface="Lato"/>
                <a:ea typeface="Lato"/>
                <a:cs typeface="Lato"/>
                <a:sym typeface="Lato"/>
              </a:rPr>
              <a:t>0xf4339</a:t>
            </a:r>
            <a:r>
              <a:rPr lang="ko" sz="1400">
                <a:solidFill>
                  <a:srgbClr val="0E0E0E"/>
                </a:solidFill>
                <a:latin typeface="Lato"/>
                <a:ea typeface="Lato"/>
                <a:cs typeface="Lato"/>
                <a:sym typeface="Lato"/>
              </a:rPr>
              <a:t>186e25d8728cfe9dc67822d65d473d32195</a:t>
            </a:r>
            <a:endParaRPr b="0" sz="1400">
              <a:solidFill>
                <a:srgbClr val="0E0E0E"/>
              </a:solidFill>
              <a:latin typeface="Lato"/>
              <a:ea typeface="Lato"/>
              <a:cs typeface="Lato"/>
              <a:sym typeface="Lato"/>
            </a:endParaRPr>
          </a:p>
          <a:p>
            <a:pPr indent="0" lvl="0" marL="457200" rtl="0" algn="l">
              <a:spcBef>
                <a:spcPts val="0"/>
              </a:spcBef>
              <a:spcAft>
                <a:spcPts val="0"/>
              </a:spcAft>
              <a:buNone/>
            </a:pPr>
            <a:r>
              <a:t/>
            </a:r>
            <a:endParaRPr sz="1600">
              <a:solidFill>
                <a:srgbClr val="0E0E0E"/>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19" name="Shape 119"/>
        <p:cNvGrpSpPr/>
        <p:nvPr/>
      </p:nvGrpSpPr>
      <p:grpSpPr>
        <a:xfrm>
          <a:off x="0" y="0"/>
          <a:ext cx="0" cy="0"/>
          <a:chOff x="0" y="0"/>
          <a:chExt cx="0" cy="0"/>
        </a:xfrm>
      </p:grpSpPr>
      <p:pic>
        <p:nvPicPr>
          <p:cNvPr id="120" name="Google Shape;120;p17"/>
          <p:cNvPicPr preferRelativeResize="0"/>
          <p:nvPr/>
        </p:nvPicPr>
        <p:blipFill>
          <a:blip r:embed="rId3">
            <a:alphaModFix/>
          </a:blip>
          <a:stretch>
            <a:fillRect/>
          </a:stretch>
        </p:blipFill>
        <p:spPr>
          <a:xfrm>
            <a:off x="3079051" y="1150401"/>
            <a:ext cx="5737550" cy="3442525"/>
          </a:xfrm>
          <a:prstGeom prst="rect">
            <a:avLst/>
          </a:prstGeom>
          <a:noFill/>
          <a:ln>
            <a:noFill/>
          </a:ln>
        </p:spPr>
      </p:pic>
      <p:sp>
        <p:nvSpPr>
          <p:cNvPr id="121" name="Google Shape;121;p17"/>
          <p:cNvSpPr txBox="1"/>
          <p:nvPr>
            <p:ph idx="4294967295" type="ctrTitle"/>
          </p:nvPr>
        </p:nvSpPr>
        <p:spPr>
          <a:xfrm>
            <a:off x="249525" y="1278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2000">
                <a:solidFill>
                  <a:srgbClr val="1D49A7"/>
                </a:solidFill>
                <a:latin typeface="Lato"/>
                <a:ea typeface="Lato"/>
                <a:cs typeface="Lato"/>
                <a:sym typeface="Lato"/>
              </a:rPr>
              <a:t>On-Chain Transaction Tracking</a:t>
            </a:r>
            <a:endParaRPr sz="2000">
              <a:solidFill>
                <a:srgbClr val="1D49A7"/>
              </a:solidFill>
              <a:latin typeface="Lato"/>
              <a:ea typeface="Lato"/>
              <a:cs typeface="Lato"/>
              <a:sym typeface="Lato"/>
            </a:endParaRPr>
          </a:p>
        </p:txBody>
      </p:sp>
      <p:cxnSp>
        <p:nvCxnSpPr>
          <p:cNvPr id="122" name="Google Shape;122;p17"/>
          <p:cNvCxnSpPr/>
          <p:nvPr/>
        </p:nvCxnSpPr>
        <p:spPr>
          <a:xfrm>
            <a:off x="4697250" y="1425700"/>
            <a:ext cx="2318100" cy="0"/>
          </a:xfrm>
          <a:prstGeom prst="straightConnector1">
            <a:avLst/>
          </a:prstGeom>
          <a:noFill/>
          <a:ln cap="flat" cmpd="sng" w="38100">
            <a:solidFill>
              <a:srgbClr val="FF0000"/>
            </a:solidFill>
            <a:prstDash val="solid"/>
            <a:round/>
            <a:headEnd len="med" w="med" type="none"/>
            <a:tailEnd len="med" w="med" type="none"/>
          </a:ln>
        </p:spPr>
      </p:cxnSp>
      <p:cxnSp>
        <p:nvCxnSpPr>
          <p:cNvPr id="123" name="Google Shape;123;p17"/>
          <p:cNvCxnSpPr/>
          <p:nvPr/>
        </p:nvCxnSpPr>
        <p:spPr>
          <a:xfrm>
            <a:off x="3364275" y="2686225"/>
            <a:ext cx="1854600" cy="144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89" name="Shape 489"/>
        <p:cNvGrpSpPr/>
        <p:nvPr/>
      </p:nvGrpSpPr>
      <p:grpSpPr>
        <a:xfrm>
          <a:off x="0" y="0"/>
          <a:ext cx="0" cy="0"/>
          <a:chOff x="0" y="0"/>
          <a:chExt cx="0" cy="0"/>
        </a:xfrm>
      </p:grpSpPr>
      <p:graphicFrame>
        <p:nvGraphicFramePr>
          <p:cNvPr id="490" name="Google Shape;490;p62"/>
          <p:cNvGraphicFramePr/>
          <p:nvPr/>
        </p:nvGraphicFramePr>
        <p:xfrm>
          <a:off x="5245388" y="2114552"/>
          <a:ext cx="3000000" cy="3000000"/>
        </p:xfrm>
        <a:graphic>
          <a:graphicData uri="http://schemas.openxmlformats.org/drawingml/2006/table">
            <a:tbl>
              <a:tblPr>
                <a:noFill/>
                <a:tableStyleId>{11E48B36-13F9-4E9B-8877-128C767CFEBB}</a:tableStyleId>
              </a:tblPr>
              <a:tblGrid>
                <a:gridCol w="2590800"/>
                <a:gridCol w="962025"/>
              </a:tblGrid>
              <a:tr h="219075">
                <a:tc>
                  <a:txBody>
                    <a:bodyPr/>
                    <a:lstStyle/>
                    <a:p>
                      <a:pPr indent="0" lvl="0" marL="0" rtl="0" algn="l">
                        <a:spcBef>
                          <a:spcPts val="0"/>
                        </a:spcBef>
                        <a:spcAft>
                          <a:spcPts val="0"/>
                        </a:spcAft>
                        <a:buNone/>
                      </a:pPr>
                      <a:r>
                        <a:rPr lang="ko" sz="750">
                          <a:latin typeface="Lato"/>
                          <a:ea typeface="Lato"/>
                          <a:cs typeface="Lato"/>
                          <a:sym typeface="Lato"/>
                        </a:rPr>
                        <a:t>Wallet</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Transaction Count</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0x7c89319f07b3a9cd34fe6c5b2ae0b88da4ca8321</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49</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0x509bb4a622fba54299944e0870a7cae400cc06e9</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16</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0x5ab12857db7e2ce032eb3cda77444aadb18bc358</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4</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0x4b4e9bc7f6abb0578bb4d974281df4b9079de41b</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4</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0xa928745cd20b1251859abf47acfa875c68b45c89</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3</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0x805ab54065ecbc94f5c114d287503bfb888e762a</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3</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0x36a159d456c36d65326f81994cfb11e22b642128</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3</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0xc92c1ffaa3805e7407f15da93ecd4b8c817f2ce6</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3</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0x88e2fa6e7f0e6f72c9ca9b5456fa7335cfcd4192</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2</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Lato"/>
                          <a:ea typeface="Lato"/>
                          <a:cs typeface="Lato"/>
                          <a:sym typeface="Lato"/>
                        </a:rPr>
                        <a:t>0x80ed1eb6bdf1f0a8a1b9861cb933003b5f50621a</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Lato"/>
                          <a:ea typeface="Lato"/>
                          <a:cs typeface="Lato"/>
                          <a:sym typeface="Lato"/>
                        </a:rPr>
                        <a:t>2</a:t>
                      </a:r>
                      <a:endParaRPr sz="75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491" name="Google Shape;491;p62"/>
          <p:cNvSpPr/>
          <p:nvPr/>
        </p:nvSpPr>
        <p:spPr>
          <a:xfrm>
            <a:off x="5245400" y="2333625"/>
            <a:ext cx="3552900" cy="4380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2" name="Google Shape;492;p62"/>
          <p:cNvSpPr txBox="1"/>
          <p:nvPr/>
        </p:nvSpPr>
        <p:spPr>
          <a:xfrm>
            <a:off x="344550" y="2190750"/>
            <a:ext cx="5647500" cy="20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a:latin typeface="Lato"/>
                <a:ea typeface="Lato"/>
                <a:cs typeface="Lato"/>
                <a:sym typeface="Lato"/>
              </a:rPr>
              <a:t>1-2) Frequent counterparties</a:t>
            </a:r>
            <a:endParaRPr>
              <a:latin typeface="Lato"/>
              <a:ea typeface="Lato"/>
              <a:cs typeface="Lato"/>
              <a:sym typeface="Lato"/>
            </a:endParaRPr>
          </a:p>
          <a:p>
            <a:pPr indent="0" lvl="0" marL="457200" rtl="0" algn="l">
              <a:spcBef>
                <a:spcPts val="1200"/>
              </a:spcBef>
              <a:spcAft>
                <a:spcPts val="0"/>
              </a:spcAft>
              <a:buNone/>
            </a:pPr>
            <a:r>
              <a:rPr b="1" lang="ko">
                <a:highlight>
                  <a:srgbClr val="FFE59A"/>
                </a:highlight>
                <a:latin typeface="Lato"/>
                <a:ea typeface="Lato"/>
                <a:cs typeface="Lato"/>
                <a:sym typeface="Lato"/>
              </a:rPr>
              <a:t>0x7c89</a:t>
            </a:r>
            <a:r>
              <a:rPr b="1" lang="ko">
                <a:latin typeface="Lato"/>
                <a:ea typeface="Lato"/>
                <a:cs typeface="Lato"/>
                <a:sym typeface="Lato"/>
              </a:rPr>
              <a:t>319f07b3a9cd34fe6c5b2ae0b88da4ca8321</a:t>
            </a:r>
            <a:endParaRPr b="1">
              <a:latin typeface="Lato"/>
              <a:ea typeface="Lato"/>
              <a:cs typeface="Lato"/>
              <a:sym typeface="Lato"/>
            </a:endParaRPr>
          </a:p>
          <a:p>
            <a:pPr indent="-317500" lvl="0" marL="457200" rtl="0" algn="l">
              <a:spcBef>
                <a:spcPts val="0"/>
              </a:spcBef>
              <a:spcAft>
                <a:spcPts val="0"/>
              </a:spcAft>
              <a:buSzPts val="1400"/>
              <a:buFont typeface="Lato"/>
              <a:buChar char="-"/>
            </a:pPr>
            <a:r>
              <a:rPr lang="ko">
                <a:latin typeface="Lato"/>
                <a:ea typeface="Lato"/>
                <a:cs typeface="Lato"/>
                <a:sym typeface="Lato"/>
              </a:rPr>
              <a:t>49개의 트랜잭션 전부 2월 9일 01:57 ~ 04:44 사이 발생</a:t>
            </a:r>
            <a:endParaRPr>
              <a:latin typeface="Lato"/>
              <a:ea typeface="Lato"/>
              <a:cs typeface="Lato"/>
              <a:sym typeface="Lato"/>
            </a:endParaRPr>
          </a:p>
          <a:p>
            <a:pPr indent="-317500" lvl="0" marL="457200" rtl="0" algn="l">
              <a:spcBef>
                <a:spcPts val="0"/>
              </a:spcBef>
              <a:spcAft>
                <a:spcPts val="0"/>
              </a:spcAft>
              <a:buSzPts val="1400"/>
              <a:buFont typeface="Lato"/>
              <a:buChar char="-"/>
            </a:pPr>
            <a:r>
              <a:rPr lang="ko">
                <a:latin typeface="Lato"/>
                <a:ea typeface="Lato"/>
                <a:cs typeface="Lato"/>
                <a:sym typeface="Lato"/>
              </a:rPr>
              <a:t>토큰: WEMIX</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rPr b="1" lang="ko">
                <a:highlight>
                  <a:srgbClr val="FFE59A"/>
                </a:highlight>
                <a:latin typeface="Lato"/>
                <a:ea typeface="Lato"/>
                <a:cs typeface="Lato"/>
                <a:sym typeface="Lato"/>
              </a:rPr>
              <a:t>0x509b</a:t>
            </a:r>
            <a:r>
              <a:rPr b="1" lang="ko">
                <a:latin typeface="Lato"/>
                <a:ea typeface="Lato"/>
                <a:cs typeface="Lato"/>
                <a:sym typeface="Lato"/>
              </a:rPr>
              <a:t>b4a622fba54299944e0870a7cae400cc06e9</a:t>
            </a:r>
            <a:endParaRPr b="1">
              <a:latin typeface="Lato"/>
              <a:ea typeface="Lato"/>
              <a:cs typeface="Lato"/>
              <a:sym typeface="Lato"/>
            </a:endParaRPr>
          </a:p>
          <a:p>
            <a:pPr indent="-317500" lvl="0" marL="457200" rtl="0" algn="l">
              <a:spcBef>
                <a:spcPts val="0"/>
              </a:spcBef>
              <a:spcAft>
                <a:spcPts val="0"/>
              </a:spcAft>
              <a:buSzPts val="1400"/>
              <a:buFont typeface="Lato"/>
              <a:buChar char="-"/>
            </a:pPr>
            <a:r>
              <a:rPr lang="ko">
                <a:latin typeface="Lato"/>
                <a:ea typeface="Lato"/>
                <a:cs typeface="Lato"/>
                <a:sym typeface="Lato"/>
              </a:rPr>
              <a:t>16개의 트랜잭션 모두 2월 8일 16:30 ~ 20:36 사이 발생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ko">
                <a:latin typeface="Lato"/>
                <a:ea typeface="Lato"/>
                <a:cs typeface="Lato"/>
                <a:sym typeface="Lato"/>
              </a:rPr>
              <a:t>Token: PER project</a:t>
            </a:r>
            <a:endParaRPr>
              <a:latin typeface="Lato"/>
              <a:ea typeface="Lato"/>
              <a:cs typeface="Lato"/>
              <a:sym typeface="Lato"/>
            </a:endParaRPr>
          </a:p>
        </p:txBody>
      </p:sp>
      <p:sp>
        <p:nvSpPr>
          <p:cNvPr id="493" name="Google Shape;493;p62"/>
          <p:cNvSpPr txBox="1"/>
          <p:nvPr>
            <p:ph idx="4294967295" type="ctrTitle"/>
          </p:nvPr>
        </p:nvSpPr>
        <p:spPr>
          <a:xfrm>
            <a:off x="445275" y="364950"/>
            <a:ext cx="65064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(2023. 2. 14.)  </a:t>
            </a:r>
            <a:endParaRPr sz="2000">
              <a:solidFill>
                <a:srgbClr val="1D49A7"/>
              </a:solidFill>
              <a:latin typeface="Lato"/>
              <a:ea typeface="Lato"/>
              <a:cs typeface="Lato"/>
              <a:sym typeface="Lato"/>
            </a:endParaRPr>
          </a:p>
        </p:txBody>
      </p:sp>
      <p:sp>
        <p:nvSpPr>
          <p:cNvPr id="494" name="Google Shape;494;p62"/>
          <p:cNvSpPr txBox="1"/>
          <p:nvPr>
            <p:ph idx="4294967295" type="title"/>
          </p:nvPr>
        </p:nvSpPr>
        <p:spPr>
          <a:xfrm>
            <a:off x="500850" y="1318650"/>
            <a:ext cx="76887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0E0E0E"/>
                </a:solidFill>
                <a:latin typeface="Lato"/>
                <a:ea typeface="Lato"/>
                <a:cs typeface="Lato"/>
                <a:sym typeface="Lato"/>
              </a:rPr>
              <a:t>1)  Receiver Address Example: </a:t>
            </a:r>
            <a:r>
              <a:rPr lang="ko" sz="1400">
                <a:solidFill>
                  <a:srgbClr val="0E0E0E"/>
                </a:solidFill>
                <a:highlight>
                  <a:srgbClr val="F6F6F6"/>
                </a:highlight>
                <a:latin typeface="Lato"/>
                <a:ea typeface="Lato"/>
                <a:cs typeface="Lato"/>
                <a:sym typeface="Lato"/>
              </a:rPr>
              <a:t>    </a:t>
            </a:r>
            <a:r>
              <a:rPr lang="ko" sz="1400">
                <a:solidFill>
                  <a:srgbClr val="0E0E0E"/>
                </a:solidFill>
                <a:highlight>
                  <a:srgbClr val="FFE599"/>
                </a:highlight>
                <a:latin typeface="Lato"/>
                <a:ea typeface="Lato"/>
                <a:cs typeface="Lato"/>
                <a:sym typeface="Lato"/>
              </a:rPr>
              <a:t>0xf4339</a:t>
            </a:r>
            <a:r>
              <a:rPr lang="ko" sz="1400">
                <a:solidFill>
                  <a:srgbClr val="0E0E0E"/>
                </a:solidFill>
                <a:latin typeface="Lato"/>
                <a:ea typeface="Lato"/>
                <a:cs typeface="Lato"/>
                <a:sym typeface="Lato"/>
              </a:rPr>
              <a:t>186e25d8728cfe9dc67822d65d473d32195</a:t>
            </a:r>
            <a:endParaRPr b="0" sz="1400">
              <a:solidFill>
                <a:srgbClr val="0E0E0E"/>
              </a:solidFill>
              <a:latin typeface="Lato"/>
              <a:ea typeface="Lato"/>
              <a:cs typeface="Lato"/>
              <a:sym typeface="Lato"/>
            </a:endParaRPr>
          </a:p>
          <a:p>
            <a:pPr indent="0" lvl="0" marL="457200" rtl="0" algn="l">
              <a:spcBef>
                <a:spcPts val="0"/>
              </a:spcBef>
              <a:spcAft>
                <a:spcPts val="0"/>
              </a:spcAft>
              <a:buNone/>
            </a:pPr>
            <a:r>
              <a:t/>
            </a:r>
            <a:endParaRPr sz="1600">
              <a:solidFill>
                <a:srgbClr val="0E0E0E"/>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98" name="Shape 498"/>
        <p:cNvGrpSpPr/>
        <p:nvPr/>
      </p:nvGrpSpPr>
      <p:grpSpPr>
        <a:xfrm>
          <a:off x="0" y="0"/>
          <a:ext cx="0" cy="0"/>
          <a:chOff x="0" y="0"/>
          <a:chExt cx="0" cy="0"/>
        </a:xfrm>
      </p:grpSpPr>
      <p:sp>
        <p:nvSpPr>
          <p:cNvPr id="499" name="Google Shape;499;p63"/>
          <p:cNvSpPr txBox="1"/>
          <p:nvPr/>
        </p:nvSpPr>
        <p:spPr>
          <a:xfrm>
            <a:off x="597450" y="2303750"/>
            <a:ext cx="8329500" cy="200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Lato"/>
              <a:buChar char="●"/>
            </a:pPr>
            <a:r>
              <a:rPr b="1" lang="ko">
                <a:latin typeface="Lato"/>
                <a:ea typeface="Lato"/>
                <a:cs typeface="Lato"/>
                <a:sym typeface="Lato"/>
              </a:rPr>
              <a:t>대부분의 Sender(from) Address는 거래빈도가 매우 적음</a:t>
            </a:r>
            <a:endParaRPr b="1">
              <a:latin typeface="Lato"/>
              <a:ea typeface="Lato"/>
              <a:cs typeface="Lato"/>
              <a:sym typeface="Lato"/>
            </a:endParaRPr>
          </a:p>
          <a:p>
            <a:pPr indent="0" lvl="0" marL="457200" rtl="0" algn="l">
              <a:lnSpc>
                <a:spcPct val="115000"/>
              </a:lnSpc>
              <a:spcBef>
                <a:spcPts val="1200"/>
              </a:spcBef>
              <a:spcAft>
                <a:spcPts val="0"/>
              </a:spcAft>
              <a:buNone/>
            </a:pPr>
            <a:r>
              <a:t/>
            </a:r>
            <a:endParaRPr b="1">
              <a:latin typeface="Lato"/>
              <a:ea typeface="Lato"/>
              <a:cs typeface="Lato"/>
              <a:sym typeface="Lato"/>
            </a:endParaRPr>
          </a:p>
          <a:p>
            <a:pPr indent="-317500" lvl="0" marL="457200" rtl="0" algn="l">
              <a:lnSpc>
                <a:spcPct val="115000"/>
              </a:lnSpc>
              <a:spcBef>
                <a:spcPts val="1200"/>
              </a:spcBef>
              <a:spcAft>
                <a:spcPts val="0"/>
              </a:spcAft>
              <a:buSzPts val="1400"/>
              <a:buFont typeface="Lato"/>
              <a:buChar char="●"/>
            </a:pPr>
            <a:r>
              <a:rPr b="1" lang="ko">
                <a:latin typeface="Lato"/>
                <a:ea typeface="Lato"/>
                <a:cs typeface="Lato"/>
                <a:sym typeface="Lato"/>
              </a:rPr>
              <a:t>무작위로 한 주소를 선택하여 예시로 분석: </a:t>
            </a:r>
            <a:r>
              <a:rPr b="1" lang="ko" u="sng">
                <a:highlight>
                  <a:srgbClr val="FFE599"/>
                </a:highlight>
                <a:latin typeface="Lato"/>
                <a:ea typeface="Lato"/>
                <a:cs typeface="Lato"/>
                <a:sym typeface="Lato"/>
                <a:hlinkClick r:id="rId3"/>
              </a:rPr>
              <a:t>0xde8fc</a:t>
            </a:r>
            <a:r>
              <a:rPr b="1" lang="ko" u="sng">
                <a:highlight>
                  <a:srgbClr val="F8F9FA"/>
                </a:highlight>
                <a:latin typeface="Lato"/>
                <a:ea typeface="Lato"/>
                <a:cs typeface="Lato"/>
                <a:sym typeface="Lato"/>
                <a:hlinkClick r:id="rId4"/>
              </a:rPr>
              <a:t>dc2e8eeb3495d355070ad5f8e3da7ed4001</a:t>
            </a:r>
            <a:r>
              <a:rPr b="1" lang="ko">
                <a:solidFill>
                  <a:schemeClr val="accent1"/>
                </a:solidFill>
                <a:latin typeface="Lato"/>
                <a:ea typeface="Lato"/>
                <a:cs typeface="Lato"/>
                <a:sym typeface="Lato"/>
              </a:rPr>
              <a:t> </a:t>
            </a:r>
            <a:endParaRPr b="1">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t/>
            </a:r>
            <a:endParaRPr b="1">
              <a:solidFill>
                <a:schemeClr val="accent1"/>
              </a:solidFill>
              <a:latin typeface="Lato"/>
              <a:ea typeface="Lato"/>
              <a:cs typeface="Lato"/>
              <a:sym typeface="Lato"/>
            </a:endParaRPr>
          </a:p>
          <a:p>
            <a:pPr indent="0" lvl="0" marL="0" rtl="0" algn="l">
              <a:lnSpc>
                <a:spcPct val="115000"/>
              </a:lnSpc>
              <a:spcBef>
                <a:spcPts val="1200"/>
              </a:spcBef>
              <a:spcAft>
                <a:spcPts val="1200"/>
              </a:spcAft>
              <a:buNone/>
            </a:pPr>
            <a:r>
              <a:t/>
            </a:r>
            <a:endParaRPr b="1">
              <a:latin typeface="Lato"/>
              <a:ea typeface="Lato"/>
              <a:cs typeface="Lato"/>
              <a:sym typeface="Lato"/>
            </a:endParaRPr>
          </a:p>
        </p:txBody>
      </p:sp>
      <p:sp>
        <p:nvSpPr>
          <p:cNvPr id="500" name="Google Shape;500;p63"/>
          <p:cNvSpPr txBox="1"/>
          <p:nvPr>
            <p:ph idx="4294967295" type="ctrTitle"/>
          </p:nvPr>
        </p:nvSpPr>
        <p:spPr>
          <a:xfrm>
            <a:off x="445275" y="364950"/>
            <a:ext cx="63495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a:t>
            </a:r>
            <a:r>
              <a:rPr lang="ko" sz="2000">
                <a:solidFill>
                  <a:srgbClr val="1D49A7"/>
                </a:solidFill>
                <a:latin typeface="Lato"/>
                <a:ea typeface="Lato"/>
                <a:cs typeface="Lato"/>
                <a:sym typeface="Lato"/>
              </a:rPr>
              <a:t>2023. 2. 14.</a:t>
            </a:r>
            <a:r>
              <a:rPr lang="ko" sz="2000">
                <a:solidFill>
                  <a:srgbClr val="1D49A7"/>
                </a:solidFill>
                <a:latin typeface="Lato"/>
                <a:ea typeface="Lato"/>
                <a:cs typeface="Lato"/>
                <a:sym typeface="Lato"/>
              </a:rPr>
              <a:t>)  </a:t>
            </a:r>
            <a:endParaRPr sz="2000">
              <a:solidFill>
                <a:srgbClr val="1D49A7"/>
              </a:solidFill>
              <a:latin typeface="Lato"/>
              <a:ea typeface="Lato"/>
              <a:cs typeface="Lato"/>
              <a:sym typeface="Lato"/>
            </a:endParaRPr>
          </a:p>
        </p:txBody>
      </p:sp>
      <p:sp>
        <p:nvSpPr>
          <p:cNvPr id="501" name="Google Shape;501;p63"/>
          <p:cNvSpPr txBox="1"/>
          <p:nvPr>
            <p:ph idx="4294967295" type="title"/>
          </p:nvPr>
        </p:nvSpPr>
        <p:spPr>
          <a:xfrm>
            <a:off x="500850" y="1318650"/>
            <a:ext cx="76887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latin typeface="Lato"/>
                <a:ea typeface="Lato"/>
                <a:cs typeface="Lato"/>
                <a:sym typeface="Lato"/>
              </a:rPr>
              <a:t>2) Send</a:t>
            </a:r>
            <a:r>
              <a:rPr lang="ko" sz="1600">
                <a:latin typeface="Lato"/>
                <a:ea typeface="Lato"/>
                <a:cs typeface="Lato"/>
                <a:sym typeface="Lato"/>
              </a:rPr>
              <a:t>er Address Example</a:t>
            </a:r>
            <a:endParaRPr sz="1600">
              <a:solidFill>
                <a:srgbClr val="1D49A7"/>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505" name="Shape 505"/>
        <p:cNvGrpSpPr/>
        <p:nvPr/>
      </p:nvGrpSpPr>
      <p:grpSpPr>
        <a:xfrm>
          <a:off x="0" y="0"/>
          <a:ext cx="0" cy="0"/>
          <a:chOff x="0" y="0"/>
          <a:chExt cx="0" cy="0"/>
        </a:xfrm>
      </p:grpSpPr>
      <p:sp>
        <p:nvSpPr>
          <p:cNvPr id="506" name="Google Shape;506;p64"/>
          <p:cNvSpPr/>
          <p:nvPr/>
        </p:nvSpPr>
        <p:spPr>
          <a:xfrm>
            <a:off x="2292975" y="2461350"/>
            <a:ext cx="1895400" cy="148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aphicFrame>
        <p:nvGraphicFramePr>
          <p:cNvPr id="507" name="Google Shape;507;p64"/>
          <p:cNvGraphicFramePr/>
          <p:nvPr/>
        </p:nvGraphicFramePr>
        <p:xfrm>
          <a:off x="356000" y="2063100"/>
          <a:ext cx="3000000" cy="3000000"/>
        </p:xfrm>
        <a:graphic>
          <a:graphicData uri="http://schemas.openxmlformats.org/drawingml/2006/table">
            <a:tbl>
              <a:tblPr>
                <a:noFill/>
                <a:tableStyleId>{11E48B36-13F9-4E9B-8877-128C767CFEBB}</a:tableStyleId>
              </a:tblPr>
              <a:tblGrid>
                <a:gridCol w="1984700"/>
                <a:gridCol w="1888300"/>
                <a:gridCol w="586350"/>
                <a:gridCol w="1761700"/>
                <a:gridCol w="1487500"/>
                <a:gridCol w="731850"/>
              </a:tblGrid>
              <a:tr h="219075">
                <a:tc>
                  <a:txBody>
                    <a:bodyPr/>
                    <a:lstStyle/>
                    <a:p>
                      <a:pPr indent="0" lvl="0" marL="0" rtl="0" algn="l">
                        <a:spcBef>
                          <a:spcPts val="0"/>
                        </a:spcBef>
                        <a:spcAft>
                          <a:spcPts val="0"/>
                        </a:spcAft>
                        <a:buNone/>
                      </a:pPr>
                      <a:r>
                        <a:rPr lang="ko" sz="950">
                          <a:latin typeface="Verdana"/>
                          <a:ea typeface="Verdana"/>
                          <a:cs typeface="Verdana"/>
                          <a:sym typeface="Verdana"/>
                        </a:rPr>
                        <a:t>TIME(KST)</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FROM</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TO</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AMOUNT</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TOKEN SYMBOL</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950">
                          <a:latin typeface="Verdana"/>
                          <a:ea typeface="Verdana"/>
                          <a:cs typeface="Verdana"/>
                          <a:sym typeface="Verdana"/>
                        </a:rPr>
                        <a:t>2023-02-10  20:28:27</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highlight>
                            <a:srgbClr val="FFE599"/>
                          </a:highlight>
                          <a:latin typeface="Verdana"/>
                          <a:ea typeface="Verdana"/>
                          <a:cs typeface="Verdana"/>
                          <a:sym typeface="Verdana"/>
                        </a:rPr>
                        <a:t>0xd73e6</a:t>
                      </a:r>
                      <a:r>
                        <a:rPr lang="ko" sz="950">
                          <a:latin typeface="Verdana"/>
                          <a:ea typeface="Verdana"/>
                          <a:cs typeface="Verdana"/>
                          <a:sym typeface="Verdana"/>
                        </a:rPr>
                        <a:t>340a76d677e387a81aaa1c657b3baed740f</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0xde8fcdc2e8eeb3495d355070ad5f8e3da7ed4001</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DDDDD"/>
                    </a:solidFill>
                  </a:tcPr>
                </a:tc>
                <a:tc>
                  <a:txBody>
                    <a:bodyPr/>
                    <a:lstStyle/>
                    <a:p>
                      <a:pPr indent="0" lvl="0" marL="0" rtl="0" algn="l">
                        <a:spcBef>
                          <a:spcPts val="0"/>
                        </a:spcBef>
                        <a:spcAft>
                          <a:spcPts val="0"/>
                        </a:spcAft>
                        <a:buNone/>
                      </a:pPr>
                      <a:r>
                        <a:rPr lang="ko" sz="950">
                          <a:latin typeface="Verdana"/>
                          <a:ea typeface="Verdana"/>
                          <a:cs typeface="Verdana"/>
                          <a:sym typeface="Verdana"/>
                        </a:rPr>
                        <a:t>1</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WEMIX</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950">
                          <a:latin typeface="Verdana"/>
                          <a:ea typeface="Verdana"/>
                          <a:cs typeface="Verdana"/>
                          <a:sym typeface="Verdana"/>
                        </a:rPr>
                        <a:t>2023-02-10  21:04:59</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highlight>
                            <a:srgbClr val="FFE599"/>
                          </a:highlight>
                          <a:latin typeface="Verdana"/>
                          <a:ea typeface="Verdana"/>
                          <a:cs typeface="Verdana"/>
                          <a:sym typeface="Verdana"/>
                        </a:rPr>
                        <a:t>0xd73e6</a:t>
                      </a:r>
                      <a:r>
                        <a:rPr lang="ko" sz="950">
                          <a:latin typeface="Verdana"/>
                          <a:ea typeface="Verdana"/>
                          <a:cs typeface="Verdana"/>
                          <a:sym typeface="Verdana"/>
                        </a:rPr>
                        <a:t>340a76d677e387a81aaa1c657b3baed740f</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0xde8fcdc2e8eeb3495d355070ad5f8e3da7ed4001</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DDDDD"/>
                    </a:solidFill>
                  </a:tcPr>
                </a:tc>
                <a:tc>
                  <a:txBody>
                    <a:bodyPr/>
                    <a:lstStyle/>
                    <a:p>
                      <a:pPr indent="0" lvl="0" marL="0" rtl="0" algn="l">
                        <a:spcBef>
                          <a:spcPts val="0"/>
                        </a:spcBef>
                        <a:spcAft>
                          <a:spcPts val="0"/>
                        </a:spcAft>
                        <a:buNone/>
                      </a:pPr>
                      <a:r>
                        <a:rPr lang="ko" sz="950">
                          <a:latin typeface="Verdana"/>
                          <a:ea typeface="Verdana"/>
                          <a:cs typeface="Verdana"/>
                          <a:sym typeface="Verdana"/>
                        </a:rPr>
                        <a:t>2115.512564471253</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WEMIX</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950">
                          <a:latin typeface="Verdana"/>
                          <a:ea typeface="Verdana"/>
                          <a:cs typeface="Verdana"/>
                          <a:sym typeface="Verdana"/>
                        </a:rPr>
                        <a:t>2023-02-12  13:41:34</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highlight>
                            <a:srgbClr val="FFE599"/>
                          </a:highlight>
                          <a:latin typeface="Verdana"/>
                          <a:ea typeface="Verdana"/>
                          <a:cs typeface="Verdana"/>
                          <a:sym typeface="Verdana"/>
                        </a:rPr>
                        <a:t>0xc84b0</a:t>
                      </a:r>
                      <a:r>
                        <a:rPr lang="ko" sz="950">
                          <a:latin typeface="Verdana"/>
                          <a:ea typeface="Verdana"/>
                          <a:cs typeface="Verdana"/>
                          <a:sym typeface="Verdana"/>
                        </a:rPr>
                        <a:t>e87d97e77c3fb2fe98691b0c224e276f345</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0xde8fcdc2e8eeb3495d355070ad5f8e3da7ed4001</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DDDDD"/>
                    </a:solidFill>
                  </a:tcPr>
                </a:tc>
                <a:tc>
                  <a:txBody>
                    <a:bodyPr/>
                    <a:lstStyle/>
                    <a:p>
                      <a:pPr indent="0" lvl="0" marL="0" rtl="0" algn="l">
                        <a:spcBef>
                          <a:spcPts val="0"/>
                        </a:spcBef>
                        <a:spcAft>
                          <a:spcPts val="0"/>
                        </a:spcAft>
                        <a:buNone/>
                      </a:pPr>
                      <a:r>
                        <a:rPr lang="ko" sz="950">
                          <a:latin typeface="Verdana"/>
                          <a:ea typeface="Verdana"/>
                          <a:cs typeface="Verdana"/>
                          <a:sym typeface="Verdana"/>
                        </a:rPr>
                        <a:t>10</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WEMIX</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950">
                          <a:latin typeface="Verdana"/>
                          <a:ea typeface="Verdana"/>
                          <a:cs typeface="Verdana"/>
                          <a:sym typeface="Verdana"/>
                        </a:rPr>
                        <a:t>2023-02-12  13:46:23</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highlight>
                            <a:srgbClr val="FFE599"/>
                          </a:highlight>
                          <a:latin typeface="Verdana"/>
                          <a:ea typeface="Verdana"/>
                          <a:cs typeface="Verdana"/>
                          <a:sym typeface="Verdana"/>
                        </a:rPr>
                        <a:t>0xc84b0</a:t>
                      </a:r>
                      <a:r>
                        <a:rPr lang="ko" sz="950">
                          <a:latin typeface="Verdana"/>
                          <a:ea typeface="Verdana"/>
                          <a:cs typeface="Verdana"/>
                          <a:sym typeface="Verdana"/>
                        </a:rPr>
                        <a:t>e87d97e77c3fb2fe98691b0c224e276f345</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0xde8fcdc2e8eeb3495d355070ad5f8e3da7ed4001</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DDDDD"/>
                    </a:solidFill>
                  </a:tcPr>
                </a:tc>
                <a:tc>
                  <a:txBody>
                    <a:bodyPr/>
                    <a:lstStyle/>
                    <a:p>
                      <a:pPr indent="0" lvl="0" marL="0" rtl="0" algn="l">
                        <a:spcBef>
                          <a:spcPts val="0"/>
                        </a:spcBef>
                        <a:spcAft>
                          <a:spcPts val="0"/>
                        </a:spcAft>
                        <a:buNone/>
                      </a:pPr>
                      <a:r>
                        <a:rPr lang="ko" sz="950">
                          <a:latin typeface="Verdana"/>
                          <a:ea typeface="Verdana"/>
                          <a:cs typeface="Verdana"/>
                          <a:sym typeface="Verdana"/>
                        </a:rPr>
                        <a:t>13223.259671000002</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WEMIX</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950">
                          <a:latin typeface="Verdana"/>
                          <a:ea typeface="Verdana"/>
                          <a:cs typeface="Verdana"/>
                          <a:sym typeface="Verdana"/>
                        </a:rPr>
                        <a:t>2023-02-14  15:44:23</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0xde8fcdc2e8eeb3495d355070ad5f8e3da7ed4001</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DDDDD"/>
                    </a:solidFill>
                  </a:tcPr>
                </a:tc>
                <a:tc>
                  <a:txBody>
                    <a:bodyPr/>
                    <a:lstStyle/>
                    <a:p>
                      <a:pPr indent="0" lvl="0" marL="0" rtl="0" algn="l">
                        <a:spcBef>
                          <a:spcPts val="0"/>
                        </a:spcBef>
                        <a:spcAft>
                          <a:spcPts val="0"/>
                        </a:spcAft>
                        <a:buNone/>
                      </a:pPr>
                      <a:r>
                        <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highlight>
                            <a:srgbClr val="FFE599"/>
                          </a:highlight>
                          <a:latin typeface="Verdana"/>
                          <a:ea typeface="Verdana"/>
                          <a:cs typeface="Verdana"/>
                          <a:sym typeface="Verdana"/>
                        </a:rPr>
                        <a:t>0xf4339</a:t>
                      </a:r>
                      <a:r>
                        <a:rPr lang="ko" sz="950">
                          <a:latin typeface="Verdana"/>
                          <a:ea typeface="Verdana"/>
                          <a:cs typeface="Verdana"/>
                          <a:sym typeface="Verdana"/>
                        </a:rPr>
                        <a:t>186e25d8728cfe9dc67822d65d473d32195</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15349.77223547</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950">
                          <a:latin typeface="Verdana"/>
                          <a:ea typeface="Verdana"/>
                          <a:cs typeface="Verdana"/>
                          <a:sym typeface="Verdana"/>
                        </a:rPr>
                        <a:t>WEMIX</a:t>
                      </a:r>
                      <a:endParaRPr sz="9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508" name="Google Shape;508;p64"/>
          <p:cNvSpPr/>
          <p:nvPr/>
        </p:nvSpPr>
        <p:spPr>
          <a:xfrm>
            <a:off x="4391075" y="2956075"/>
            <a:ext cx="274800" cy="1869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09" name="Google Shape;509;p64"/>
          <p:cNvCxnSpPr/>
          <p:nvPr/>
        </p:nvCxnSpPr>
        <p:spPr>
          <a:xfrm>
            <a:off x="4661450" y="2964758"/>
            <a:ext cx="0" cy="146700"/>
          </a:xfrm>
          <a:prstGeom prst="straightConnector1">
            <a:avLst/>
          </a:prstGeom>
          <a:noFill/>
          <a:ln cap="flat" cmpd="sng" w="28575">
            <a:solidFill>
              <a:schemeClr val="dk1"/>
            </a:solidFill>
            <a:prstDash val="solid"/>
            <a:round/>
            <a:headEnd len="med" w="med" type="none"/>
            <a:tailEnd len="med" w="med" type="none"/>
          </a:ln>
        </p:spPr>
      </p:cxnSp>
      <p:sp>
        <p:nvSpPr>
          <p:cNvPr id="510" name="Google Shape;510;p64"/>
          <p:cNvSpPr/>
          <p:nvPr/>
        </p:nvSpPr>
        <p:spPr>
          <a:xfrm>
            <a:off x="4391075" y="3302113"/>
            <a:ext cx="274800" cy="1869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11" name="Google Shape;511;p64"/>
          <p:cNvCxnSpPr/>
          <p:nvPr/>
        </p:nvCxnSpPr>
        <p:spPr>
          <a:xfrm>
            <a:off x="4661450" y="3310796"/>
            <a:ext cx="0" cy="146700"/>
          </a:xfrm>
          <a:prstGeom prst="straightConnector1">
            <a:avLst/>
          </a:prstGeom>
          <a:noFill/>
          <a:ln cap="flat" cmpd="sng" w="28575">
            <a:solidFill>
              <a:schemeClr val="dk1"/>
            </a:solidFill>
            <a:prstDash val="solid"/>
            <a:round/>
            <a:headEnd len="med" w="med" type="none"/>
            <a:tailEnd len="med" w="med" type="none"/>
          </a:ln>
        </p:spPr>
      </p:cxnSp>
      <p:sp>
        <p:nvSpPr>
          <p:cNvPr id="512" name="Google Shape;512;p64"/>
          <p:cNvSpPr/>
          <p:nvPr/>
        </p:nvSpPr>
        <p:spPr>
          <a:xfrm>
            <a:off x="4391075" y="3648175"/>
            <a:ext cx="274800" cy="1869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13" name="Google Shape;513;p64"/>
          <p:cNvCxnSpPr/>
          <p:nvPr/>
        </p:nvCxnSpPr>
        <p:spPr>
          <a:xfrm>
            <a:off x="4661450" y="3656858"/>
            <a:ext cx="0" cy="146700"/>
          </a:xfrm>
          <a:prstGeom prst="straightConnector1">
            <a:avLst/>
          </a:prstGeom>
          <a:noFill/>
          <a:ln cap="flat" cmpd="sng" w="28575">
            <a:solidFill>
              <a:schemeClr val="dk1"/>
            </a:solidFill>
            <a:prstDash val="solid"/>
            <a:round/>
            <a:headEnd len="med" w="med" type="none"/>
            <a:tailEnd len="med" w="med" type="none"/>
          </a:ln>
        </p:spPr>
      </p:cxnSp>
      <p:sp>
        <p:nvSpPr>
          <p:cNvPr id="514" name="Google Shape;514;p64"/>
          <p:cNvSpPr/>
          <p:nvPr/>
        </p:nvSpPr>
        <p:spPr>
          <a:xfrm>
            <a:off x="4391075" y="2610025"/>
            <a:ext cx="274800" cy="1869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15" name="Google Shape;515;p64"/>
          <p:cNvCxnSpPr/>
          <p:nvPr/>
        </p:nvCxnSpPr>
        <p:spPr>
          <a:xfrm>
            <a:off x="4661450" y="2618708"/>
            <a:ext cx="0" cy="146700"/>
          </a:xfrm>
          <a:prstGeom prst="straightConnector1">
            <a:avLst/>
          </a:prstGeom>
          <a:noFill/>
          <a:ln cap="flat" cmpd="sng" w="28575">
            <a:solidFill>
              <a:schemeClr val="dk1"/>
            </a:solidFill>
            <a:prstDash val="solid"/>
            <a:round/>
            <a:headEnd len="med" w="med" type="none"/>
            <a:tailEnd len="med" w="med" type="none"/>
          </a:ln>
        </p:spPr>
      </p:cxnSp>
      <p:sp>
        <p:nvSpPr>
          <p:cNvPr id="516" name="Google Shape;516;p64"/>
          <p:cNvSpPr/>
          <p:nvPr/>
        </p:nvSpPr>
        <p:spPr>
          <a:xfrm>
            <a:off x="4391075" y="4088700"/>
            <a:ext cx="274800" cy="1869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17" name="Google Shape;517;p64"/>
          <p:cNvCxnSpPr/>
          <p:nvPr/>
        </p:nvCxnSpPr>
        <p:spPr>
          <a:xfrm flipH="1">
            <a:off x="4391075" y="4076558"/>
            <a:ext cx="2700" cy="211200"/>
          </a:xfrm>
          <a:prstGeom prst="straightConnector1">
            <a:avLst/>
          </a:prstGeom>
          <a:noFill/>
          <a:ln cap="flat" cmpd="sng" w="28575">
            <a:solidFill>
              <a:srgbClr val="FF0000"/>
            </a:solidFill>
            <a:prstDash val="solid"/>
            <a:round/>
            <a:headEnd len="med" w="med" type="none"/>
            <a:tailEnd len="med" w="med" type="none"/>
          </a:ln>
        </p:spPr>
      </p:cxnSp>
      <p:sp>
        <p:nvSpPr>
          <p:cNvPr id="518" name="Google Shape;518;p64"/>
          <p:cNvSpPr txBox="1"/>
          <p:nvPr>
            <p:ph idx="4294967295" type="ctrTitle"/>
          </p:nvPr>
        </p:nvSpPr>
        <p:spPr>
          <a:xfrm>
            <a:off x="445275" y="364950"/>
            <a:ext cx="63906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a:t>
            </a:r>
            <a:r>
              <a:rPr lang="ko" sz="2000">
                <a:solidFill>
                  <a:srgbClr val="1D49A7"/>
                </a:solidFill>
                <a:latin typeface="Lato"/>
                <a:ea typeface="Lato"/>
                <a:cs typeface="Lato"/>
                <a:sym typeface="Lato"/>
              </a:rPr>
              <a:t>2023. 2. 14.)</a:t>
            </a:r>
            <a:r>
              <a:rPr lang="ko" sz="2000">
                <a:solidFill>
                  <a:srgbClr val="1D49A7"/>
                </a:solidFill>
                <a:latin typeface="Lato"/>
                <a:ea typeface="Lato"/>
                <a:cs typeface="Lato"/>
                <a:sym typeface="Lato"/>
              </a:rPr>
              <a:t>  </a:t>
            </a:r>
            <a:endParaRPr sz="2000">
              <a:solidFill>
                <a:srgbClr val="1D49A7"/>
              </a:solidFill>
              <a:latin typeface="Lato"/>
              <a:ea typeface="Lato"/>
              <a:cs typeface="Lato"/>
              <a:sym typeface="Lato"/>
            </a:endParaRPr>
          </a:p>
        </p:txBody>
      </p:sp>
      <p:sp>
        <p:nvSpPr>
          <p:cNvPr id="519" name="Google Shape;519;p64"/>
          <p:cNvSpPr txBox="1"/>
          <p:nvPr>
            <p:ph idx="4294967295" type="title"/>
          </p:nvPr>
        </p:nvSpPr>
        <p:spPr>
          <a:xfrm>
            <a:off x="500850" y="1318650"/>
            <a:ext cx="76887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latin typeface="Lato"/>
                <a:ea typeface="Lato"/>
                <a:cs typeface="Lato"/>
                <a:sym typeface="Lato"/>
              </a:rPr>
              <a:t>2) Sender Address Example : </a:t>
            </a:r>
            <a:r>
              <a:rPr lang="ko" sz="1400" u="sng">
                <a:solidFill>
                  <a:srgbClr val="000000"/>
                </a:solidFill>
                <a:highlight>
                  <a:srgbClr val="FFE599"/>
                </a:highlight>
                <a:latin typeface="Lato"/>
                <a:ea typeface="Lato"/>
                <a:cs typeface="Lato"/>
                <a:sym typeface="Lato"/>
                <a:hlinkClick r:id="rId3">
                  <a:extLst>
                    <a:ext uri="{A12FA001-AC4F-418D-AE19-62706E023703}">
                      <ahyp:hlinkClr val="tx"/>
                    </a:ext>
                  </a:extLst>
                </a:hlinkClick>
              </a:rPr>
              <a:t>0xde8fc</a:t>
            </a:r>
            <a:r>
              <a:rPr lang="ko" sz="1400" u="sng">
                <a:solidFill>
                  <a:srgbClr val="000000"/>
                </a:solidFill>
                <a:highlight>
                  <a:srgbClr val="F8F9FA"/>
                </a:highlight>
                <a:latin typeface="Lato"/>
                <a:ea typeface="Lato"/>
                <a:cs typeface="Lato"/>
                <a:sym typeface="Lato"/>
                <a:hlinkClick r:id="rId4">
                  <a:extLst>
                    <a:ext uri="{A12FA001-AC4F-418D-AE19-62706E023703}">
                      <ahyp:hlinkClr val="tx"/>
                    </a:ext>
                  </a:extLst>
                </a:hlinkClick>
              </a:rPr>
              <a:t>dc2e8eeb3495d355070ad5f8e3da7ed4001</a:t>
            </a:r>
            <a:r>
              <a:rPr lang="ko" sz="1400">
                <a:solidFill>
                  <a:schemeClr val="accent1"/>
                </a:solidFill>
                <a:latin typeface="Lato"/>
                <a:ea typeface="Lato"/>
                <a:cs typeface="Lato"/>
                <a:sym typeface="Lato"/>
              </a:rPr>
              <a:t> </a:t>
            </a:r>
            <a:endParaRPr sz="1600">
              <a:solidFill>
                <a:srgbClr val="1D49A7"/>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523" name="Shape 523"/>
        <p:cNvGrpSpPr/>
        <p:nvPr/>
      </p:nvGrpSpPr>
      <p:grpSpPr>
        <a:xfrm>
          <a:off x="0" y="0"/>
          <a:ext cx="0" cy="0"/>
          <a:chOff x="0" y="0"/>
          <a:chExt cx="0" cy="0"/>
        </a:xfrm>
      </p:grpSpPr>
      <p:graphicFrame>
        <p:nvGraphicFramePr>
          <p:cNvPr id="524" name="Google Shape;524;p65"/>
          <p:cNvGraphicFramePr/>
          <p:nvPr/>
        </p:nvGraphicFramePr>
        <p:xfrm>
          <a:off x="643225" y="2383725"/>
          <a:ext cx="3000000" cy="3000000"/>
        </p:xfrm>
        <a:graphic>
          <a:graphicData uri="http://schemas.openxmlformats.org/drawingml/2006/table">
            <a:tbl>
              <a:tblPr>
                <a:noFill/>
                <a:tableStyleId>{11E48B36-13F9-4E9B-8877-128C767CFEBB}</a:tableStyleId>
              </a:tblPr>
              <a:tblGrid>
                <a:gridCol w="7408750"/>
              </a:tblGrid>
              <a:tr h="219075">
                <a:tc>
                  <a:txBody>
                    <a:bodyPr/>
                    <a:lstStyle/>
                    <a:p>
                      <a:pPr indent="0" lvl="0" marL="0" rtl="0" algn="l">
                        <a:spcBef>
                          <a:spcPts val="0"/>
                        </a:spcBef>
                        <a:spcAft>
                          <a:spcPts val="0"/>
                        </a:spcAft>
                        <a:buNone/>
                      </a:pPr>
                      <a:r>
                        <a:rPr b="1" lang="ko" sz="1000">
                          <a:latin typeface="Lato"/>
                          <a:ea typeface="Lato"/>
                          <a:cs typeface="Lato"/>
                          <a:sym typeface="Lato"/>
                        </a:rPr>
                        <a:t>Wallet 1: </a:t>
                      </a:r>
                      <a:r>
                        <a:rPr b="1" lang="ko" sz="1000">
                          <a:highlight>
                            <a:srgbClr val="FFE59A"/>
                          </a:highlight>
                          <a:latin typeface="Lato"/>
                          <a:ea typeface="Lato"/>
                          <a:cs typeface="Lato"/>
                          <a:sym typeface="Lato"/>
                        </a:rPr>
                        <a:t>0xd73e6</a:t>
                      </a:r>
                      <a:r>
                        <a:rPr b="1" lang="ko" sz="1000">
                          <a:latin typeface="Lato"/>
                          <a:ea typeface="Lato"/>
                          <a:cs typeface="Lato"/>
                          <a:sym typeface="Lato"/>
                        </a:rPr>
                        <a:t>340a76d677e387a81aaa1c657b3baed740f</a:t>
                      </a:r>
                      <a:endParaRPr b="1" sz="100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292100" lvl="0" marL="457200" rtl="0" algn="l">
                        <a:spcBef>
                          <a:spcPts val="0"/>
                        </a:spcBef>
                        <a:spcAft>
                          <a:spcPts val="0"/>
                        </a:spcAft>
                        <a:buSzPts val="1000"/>
                        <a:buFont typeface="Lato"/>
                        <a:buChar char="-"/>
                      </a:pPr>
                      <a:r>
                        <a:rPr b="1" lang="ko" sz="1000">
                          <a:latin typeface="Lato"/>
                          <a:ea typeface="Lato"/>
                          <a:cs typeface="Lato"/>
                          <a:sym typeface="Lato"/>
                        </a:rPr>
                        <a:t>WEMIX Token, WEMIX Indicator, WEMIX Deployer 등으로 빈번한 송금</a:t>
                      </a:r>
                      <a:endParaRPr b="1" sz="1000">
                        <a:latin typeface="Lato"/>
                        <a:ea typeface="Lato"/>
                        <a:cs typeface="Lato"/>
                        <a:sym typeface="Lato"/>
                      </a:endParaRPr>
                    </a:p>
                    <a:p>
                      <a:pPr indent="-292100" lvl="0" marL="457200" rtl="0" algn="l">
                        <a:spcBef>
                          <a:spcPts val="0"/>
                        </a:spcBef>
                        <a:spcAft>
                          <a:spcPts val="0"/>
                        </a:spcAft>
                        <a:buSzPts val="1000"/>
                        <a:buFont typeface="Lato"/>
                        <a:buChar char="-"/>
                      </a:pPr>
                      <a:r>
                        <a:rPr b="1" lang="ko" sz="1000">
                          <a:latin typeface="Lato"/>
                          <a:ea typeface="Lato"/>
                          <a:cs typeface="Lato"/>
                          <a:sym typeface="Lato"/>
                        </a:rPr>
                        <a:t>2023.02.10 11시경 1 위믹스를 송금 후(시험 추정), 12시경 모든 위믹스를 송금</a:t>
                      </a:r>
                      <a:endParaRPr b="1" sz="1000">
                        <a:latin typeface="Lato"/>
                        <a:ea typeface="Lato"/>
                        <a:cs typeface="Lato"/>
                        <a:sym typeface="Lato"/>
                      </a:endParaRPr>
                    </a:p>
                    <a:p>
                      <a:pPr indent="-292100" lvl="0" marL="457200" rtl="0" algn="l">
                        <a:spcBef>
                          <a:spcPts val="0"/>
                        </a:spcBef>
                        <a:spcAft>
                          <a:spcPts val="0"/>
                        </a:spcAft>
                        <a:buSzPts val="1000"/>
                        <a:buFont typeface="Verdana"/>
                        <a:buChar char="-"/>
                      </a:pPr>
                      <a:r>
                        <a:rPr b="1" lang="ko" sz="1000">
                          <a:latin typeface="Lato"/>
                          <a:ea typeface="Lato"/>
                          <a:cs typeface="Lato"/>
                          <a:sym typeface="Lato"/>
                        </a:rPr>
                        <a:t>1만개 이상의 거래내역을 가진 “</a:t>
                      </a:r>
                      <a:r>
                        <a:rPr b="1" lang="ko" sz="1000">
                          <a:highlight>
                            <a:srgbClr val="FFE59A"/>
                          </a:highlight>
                          <a:latin typeface="Lato"/>
                          <a:ea typeface="Lato"/>
                          <a:cs typeface="Lato"/>
                          <a:sym typeface="Lato"/>
                        </a:rPr>
                        <a:t>0x2d877</a:t>
                      </a:r>
                      <a:r>
                        <a:rPr b="1" lang="ko" sz="1000">
                          <a:latin typeface="Lato"/>
                          <a:ea typeface="Lato"/>
                          <a:cs typeface="Lato"/>
                          <a:sym typeface="Lato"/>
                        </a:rPr>
                        <a:t>462b21c802a926f2d25383da5a0a845bf82” 주소로부터 </a:t>
                      </a:r>
                      <a:r>
                        <a:rPr b="1" lang="ko" sz="1000">
                          <a:latin typeface="Lato"/>
                          <a:ea typeface="Lato"/>
                          <a:cs typeface="Lato"/>
                          <a:sym typeface="Lato"/>
                        </a:rPr>
                        <a:t>2022.12.08. 06시경 받았던 위믹스를 </a:t>
                      </a:r>
                      <a:r>
                        <a:rPr b="1" lang="ko" sz="1000" u="sng">
                          <a:highlight>
                            <a:srgbClr val="FFE599"/>
                          </a:highlight>
                          <a:latin typeface="Lato"/>
                          <a:ea typeface="Lato"/>
                          <a:cs typeface="Lato"/>
                          <a:sym typeface="Lato"/>
                          <a:hlinkClick r:id="rId3"/>
                        </a:rPr>
                        <a:t>0xde8fc</a:t>
                      </a:r>
                      <a:r>
                        <a:rPr b="1" lang="ko" sz="1000">
                          <a:latin typeface="Lato"/>
                          <a:ea typeface="Lato"/>
                          <a:cs typeface="Lato"/>
                          <a:sym typeface="Lato"/>
                        </a:rPr>
                        <a:t> 로 전부 송금.</a:t>
                      </a:r>
                      <a:endParaRPr b="1" sz="1000">
                        <a:latin typeface="Lato"/>
                        <a:ea typeface="Lato"/>
                        <a:cs typeface="Lato"/>
                        <a:sym typeface="Lato"/>
                      </a:endParaRPr>
                    </a:p>
                    <a:p>
                      <a:pPr indent="-292100" lvl="0" marL="457200" rtl="0" algn="l">
                        <a:spcBef>
                          <a:spcPts val="0"/>
                        </a:spcBef>
                        <a:spcAft>
                          <a:spcPts val="0"/>
                        </a:spcAft>
                        <a:buSzPts val="1000"/>
                        <a:buFont typeface="Lato"/>
                        <a:buChar char="-"/>
                      </a:pPr>
                      <a:r>
                        <a:rPr b="1" lang="ko" sz="1000">
                          <a:latin typeface="Lato"/>
                          <a:ea typeface="Lato"/>
                          <a:cs typeface="Lato"/>
                          <a:sym typeface="Lato"/>
                        </a:rPr>
                        <a:t>그외 Bithumb 9, WEMIX Indicator 등과도 거래</a:t>
                      </a:r>
                      <a:endParaRPr b="1" sz="100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pic>
        <p:nvPicPr>
          <p:cNvPr id="525" name="Google Shape;525;p65"/>
          <p:cNvPicPr preferRelativeResize="0"/>
          <p:nvPr/>
        </p:nvPicPr>
        <p:blipFill>
          <a:blip r:embed="rId4">
            <a:alphaModFix/>
          </a:blip>
          <a:stretch>
            <a:fillRect/>
          </a:stretch>
        </p:blipFill>
        <p:spPr>
          <a:xfrm>
            <a:off x="1239413" y="3559878"/>
            <a:ext cx="6363976" cy="1457550"/>
          </a:xfrm>
          <a:prstGeom prst="rect">
            <a:avLst/>
          </a:prstGeom>
          <a:noFill/>
          <a:ln>
            <a:noFill/>
          </a:ln>
        </p:spPr>
      </p:pic>
      <p:sp>
        <p:nvSpPr>
          <p:cNvPr id="526" name="Google Shape;526;p65"/>
          <p:cNvSpPr txBox="1"/>
          <p:nvPr>
            <p:ph idx="4294967295" type="ctrTitle"/>
          </p:nvPr>
        </p:nvSpPr>
        <p:spPr>
          <a:xfrm>
            <a:off x="445275" y="364950"/>
            <a:ext cx="63906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(2023. 2. 14.)  </a:t>
            </a:r>
            <a:endParaRPr sz="2000">
              <a:solidFill>
                <a:srgbClr val="1D49A7"/>
              </a:solidFill>
              <a:latin typeface="Lato"/>
              <a:ea typeface="Lato"/>
              <a:cs typeface="Lato"/>
              <a:sym typeface="Lato"/>
            </a:endParaRPr>
          </a:p>
        </p:txBody>
      </p:sp>
      <p:sp>
        <p:nvSpPr>
          <p:cNvPr id="527" name="Google Shape;527;p65"/>
          <p:cNvSpPr txBox="1"/>
          <p:nvPr>
            <p:ph idx="4294967295" type="title"/>
          </p:nvPr>
        </p:nvSpPr>
        <p:spPr>
          <a:xfrm>
            <a:off x="500850" y="1318650"/>
            <a:ext cx="76887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latin typeface="Lato"/>
                <a:ea typeface="Lato"/>
                <a:cs typeface="Lato"/>
                <a:sym typeface="Lato"/>
              </a:rPr>
              <a:t>2) Sender Address Example : </a:t>
            </a:r>
            <a:r>
              <a:rPr lang="ko" sz="1400" u="sng">
                <a:solidFill>
                  <a:srgbClr val="000000"/>
                </a:solidFill>
                <a:highlight>
                  <a:srgbClr val="FFE599"/>
                </a:highlight>
                <a:latin typeface="Lato"/>
                <a:ea typeface="Lato"/>
                <a:cs typeface="Lato"/>
                <a:sym typeface="Lato"/>
                <a:hlinkClick r:id="rId5">
                  <a:extLst>
                    <a:ext uri="{A12FA001-AC4F-418D-AE19-62706E023703}">
                      <ahyp:hlinkClr val="tx"/>
                    </a:ext>
                  </a:extLst>
                </a:hlinkClick>
              </a:rPr>
              <a:t>0xde8fc</a:t>
            </a:r>
            <a:r>
              <a:rPr lang="ko" sz="1400" u="sng">
                <a:solidFill>
                  <a:srgbClr val="000000"/>
                </a:solidFill>
                <a:highlight>
                  <a:srgbClr val="F8F9FA"/>
                </a:highlight>
                <a:latin typeface="Lato"/>
                <a:ea typeface="Lato"/>
                <a:cs typeface="Lato"/>
                <a:sym typeface="Lato"/>
                <a:hlinkClick r:id="rId6">
                  <a:extLst>
                    <a:ext uri="{A12FA001-AC4F-418D-AE19-62706E023703}">
                      <ahyp:hlinkClr val="tx"/>
                    </a:ext>
                  </a:extLst>
                </a:hlinkClick>
              </a:rPr>
              <a:t>dc2e8eeb3495d355070ad5f8e3da7ed4001</a:t>
            </a:r>
            <a:r>
              <a:rPr lang="ko" sz="1400">
                <a:solidFill>
                  <a:schemeClr val="accent1"/>
                </a:solidFill>
                <a:latin typeface="Lato"/>
                <a:ea typeface="Lato"/>
                <a:cs typeface="Lato"/>
                <a:sym typeface="Lato"/>
              </a:rPr>
              <a:t> </a:t>
            </a:r>
            <a:endParaRPr sz="1600">
              <a:solidFill>
                <a:srgbClr val="1D49A7"/>
              </a:solidFill>
              <a:latin typeface="Lato"/>
              <a:ea typeface="Lato"/>
              <a:cs typeface="Lato"/>
              <a:sym typeface="Lato"/>
            </a:endParaRPr>
          </a:p>
        </p:txBody>
      </p:sp>
      <p:sp>
        <p:nvSpPr>
          <p:cNvPr id="528" name="Google Shape;528;p65"/>
          <p:cNvSpPr txBox="1"/>
          <p:nvPr/>
        </p:nvSpPr>
        <p:spPr>
          <a:xfrm>
            <a:off x="643225" y="1922650"/>
            <a:ext cx="5832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ko">
                <a:solidFill>
                  <a:srgbClr val="0E0E0E"/>
                </a:solidFill>
                <a:latin typeface="Lato"/>
                <a:ea typeface="Lato"/>
                <a:cs typeface="Lato"/>
                <a:sym typeface="Lato"/>
              </a:rPr>
              <a:t>이 지갑과 거래한 지갑 1</a:t>
            </a:r>
            <a:endParaRPr b="1">
              <a:solidFill>
                <a:srgbClr val="0E0E0E"/>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532" name="Shape 532"/>
        <p:cNvGrpSpPr/>
        <p:nvPr/>
      </p:nvGrpSpPr>
      <p:grpSpPr>
        <a:xfrm>
          <a:off x="0" y="0"/>
          <a:ext cx="0" cy="0"/>
          <a:chOff x="0" y="0"/>
          <a:chExt cx="0" cy="0"/>
        </a:xfrm>
      </p:grpSpPr>
      <p:pic>
        <p:nvPicPr>
          <p:cNvPr id="533" name="Google Shape;533;p66"/>
          <p:cNvPicPr preferRelativeResize="0"/>
          <p:nvPr/>
        </p:nvPicPr>
        <p:blipFill>
          <a:blip r:embed="rId3">
            <a:alphaModFix/>
          </a:blip>
          <a:stretch>
            <a:fillRect/>
          </a:stretch>
        </p:blipFill>
        <p:spPr>
          <a:xfrm>
            <a:off x="4003700" y="2492050"/>
            <a:ext cx="5140299" cy="2204250"/>
          </a:xfrm>
          <a:prstGeom prst="rect">
            <a:avLst/>
          </a:prstGeom>
          <a:noFill/>
          <a:ln>
            <a:noFill/>
          </a:ln>
        </p:spPr>
      </p:pic>
      <p:graphicFrame>
        <p:nvGraphicFramePr>
          <p:cNvPr id="534" name="Google Shape;534;p66"/>
          <p:cNvGraphicFramePr/>
          <p:nvPr/>
        </p:nvGraphicFramePr>
        <p:xfrm>
          <a:off x="220525" y="2571750"/>
          <a:ext cx="3000000" cy="3000000"/>
        </p:xfrm>
        <a:graphic>
          <a:graphicData uri="http://schemas.openxmlformats.org/drawingml/2006/table">
            <a:tbl>
              <a:tblPr>
                <a:noFill/>
                <a:tableStyleId>{11E48B36-13F9-4E9B-8877-128C767CFEBB}</a:tableStyleId>
              </a:tblPr>
              <a:tblGrid>
                <a:gridCol w="3618575"/>
              </a:tblGrid>
              <a:tr h="266075">
                <a:tc>
                  <a:txBody>
                    <a:bodyPr/>
                    <a:lstStyle/>
                    <a:p>
                      <a:pPr indent="0" lvl="0" marL="0" rtl="0" algn="l">
                        <a:spcBef>
                          <a:spcPts val="0"/>
                        </a:spcBef>
                        <a:spcAft>
                          <a:spcPts val="0"/>
                        </a:spcAft>
                        <a:buNone/>
                      </a:pPr>
                      <a:r>
                        <a:rPr b="1" lang="ko" sz="1200">
                          <a:latin typeface="Lato"/>
                          <a:ea typeface="Lato"/>
                          <a:cs typeface="Lato"/>
                          <a:sym typeface="Lato"/>
                        </a:rPr>
                        <a:t>Wallet 2: </a:t>
                      </a:r>
                      <a:r>
                        <a:rPr b="1" lang="ko" sz="1200">
                          <a:highlight>
                            <a:srgbClr val="FFE59A"/>
                          </a:highlight>
                          <a:latin typeface="Lato"/>
                          <a:ea typeface="Lato"/>
                          <a:cs typeface="Lato"/>
                          <a:sym typeface="Lato"/>
                        </a:rPr>
                        <a:t>0xc84b0</a:t>
                      </a:r>
                      <a:r>
                        <a:rPr b="1" lang="ko" sz="1200">
                          <a:latin typeface="Lato"/>
                          <a:ea typeface="Lato"/>
                          <a:cs typeface="Lato"/>
                          <a:sym typeface="Lato"/>
                        </a:rPr>
                        <a:t>e87d97e77c3fb2fe98691b0c224e276f345</a:t>
                      </a:r>
                      <a:endParaRPr b="1" sz="120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1066500">
                <a:tc>
                  <a:txBody>
                    <a:bodyPr/>
                    <a:lstStyle/>
                    <a:p>
                      <a:pPr indent="-304800" lvl="0" marL="457200" rtl="0" algn="l">
                        <a:spcBef>
                          <a:spcPts val="0"/>
                        </a:spcBef>
                        <a:spcAft>
                          <a:spcPts val="0"/>
                        </a:spcAft>
                        <a:buSzPts val="1200"/>
                        <a:buFont typeface="Lato"/>
                        <a:buChar char="-"/>
                      </a:pPr>
                      <a:r>
                        <a:rPr b="1" lang="ko" sz="1200">
                          <a:latin typeface="Lato"/>
                          <a:ea typeface="Lato"/>
                          <a:cs typeface="Lato"/>
                          <a:sym typeface="Lato"/>
                        </a:rPr>
                        <a:t>2023.02.12. 03:40경 Bithumb2로부터 위믹스를 송금받음</a:t>
                      </a:r>
                      <a:endParaRPr b="1" sz="1200">
                        <a:latin typeface="Lato"/>
                        <a:ea typeface="Lato"/>
                        <a:cs typeface="Lato"/>
                        <a:sym typeface="Lato"/>
                      </a:endParaRPr>
                    </a:p>
                    <a:p>
                      <a:pPr indent="-304800" lvl="0" marL="457200" rtl="0" algn="l">
                        <a:spcBef>
                          <a:spcPts val="0"/>
                        </a:spcBef>
                        <a:spcAft>
                          <a:spcPts val="0"/>
                        </a:spcAft>
                        <a:buSzPts val="1200"/>
                        <a:buFont typeface="Lato"/>
                        <a:buChar char="-"/>
                      </a:pPr>
                      <a:r>
                        <a:rPr b="1" lang="ko" sz="1200">
                          <a:latin typeface="Lato"/>
                          <a:ea typeface="Lato"/>
                          <a:cs typeface="Lato"/>
                          <a:sym typeface="Lato"/>
                        </a:rPr>
                        <a:t>1시간 후인 같은 날 04:40경 Swap scanner로 전액 송금 </a:t>
                      </a:r>
                      <a:endParaRPr b="1" sz="1200">
                        <a:latin typeface="Lato"/>
                        <a:ea typeface="Lato"/>
                        <a:cs typeface="Lato"/>
                        <a:sym typeface="Lato"/>
                      </a:endParaRPr>
                    </a:p>
                    <a:p>
                      <a:pPr indent="-304800" lvl="0" marL="457200" rtl="0" algn="l">
                        <a:spcBef>
                          <a:spcPts val="0"/>
                        </a:spcBef>
                        <a:spcAft>
                          <a:spcPts val="0"/>
                        </a:spcAft>
                        <a:buSzPts val="1200"/>
                        <a:buFont typeface="Lato"/>
                        <a:buChar char="-"/>
                      </a:pPr>
                      <a:r>
                        <a:rPr b="1" lang="ko" sz="1200">
                          <a:latin typeface="Lato"/>
                          <a:ea typeface="Lato"/>
                          <a:cs typeface="Lato"/>
                          <a:sym typeface="Lato"/>
                        </a:rPr>
                        <a:t>이외에도 Coinone, Swapscanner 등 다양한 거래소 및 스왑 지갑과 거래</a:t>
                      </a:r>
                      <a:endParaRPr b="1" sz="1200">
                        <a:latin typeface="Lato"/>
                        <a:ea typeface="Lato"/>
                        <a:cs typeface="Lato"/>
                        <a:sym typeface="Lato"/>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535" name="Google Shape;535;p66"/>
          <p:cNvSpPr txBox="1"/>
          <p:nvPr>
            <p:ph idx="4294967295" type="ctrTitle"/>
          </p:nvPr>
        </p:nvSpPr>
        <p:spPr>
          <a:xfrm>
            <a:off x="445275" y="364950"/>
            <a:ext cx="63906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(2023. 2. 14.)  </a:t>
            </a:r>
            <a:endParaRPr sz="2000">
              <a:solidFill>
                <a:srgbClr val="1D49A7"/>
              </a:solidFill>
              <a:latin typeface="Lato"/>
              <a:ea typeface="Lato"/>
              <a:cs typeface="Lato"/>
              <a:sym typeface="Lato"/>
            </a:endParaRPr>
          </a:p>
        </p:txBody>
      </p:sp>
      <p:sp>
        <p:nvSpPr>
          <p:cNvPr id="536" name="Google Shape;536;p66"/>
          <p:cNvSpPr txBox="1"/>
          <p:nvPr/>
        </p:nvSpPr>
        <p:spPr>
          <a:xfrm>
            <a:off x="643225" y="1922650"/>
            <a:ext cx="5832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ko">
                <a:solidFill>
                  <a:srgbClr val="0E0E0E"/>
                </a:solidFill>
                <a:latin typeface="Lato"/>
                <a:ea typeface="Lato"/>
                <a:cs typeface="Lato"/>
                <a:sym typeface="Lato"/>
              </a:rPr>
              <a:t>이 지갑과</a:t>
            </a:r>
            <a:r>
              <a:rPr b="1" lang="ko">
                <a:solidFill>
                  <a:srgbClr val="0E0E0E"/>
                </a:solidFill>
                <a:latin typeface="Lato"/>
                <a:ea typeface="Lato"/>
                <a:cs typeface="Lato"/>
                <a:sym typeface="Lato"/>
              </a:rPr>
              <a:t> 거래한 지갑 2</a:t>
            </a:r>
            <a:endParaRPr b="1">
              <a:solidFill>
                <a:srgbClr val="0E0E0E"/>
              </a:solidFill>
              <a:latin typeface="Lato"/>
              <a:ea typeface="Lato"/>
              <a:cs typeface="Lato"/>
              <a:sym typeface="Lato"/>
            </a:endParaRPr>
          </a:p>
        </p:txBody>
      </p:sp>
      <p:sp>
        <p:nvSpPr>
          <p:cNvPr id="537" name="Google Shape;537;p66"/>
          <p:cNvSpPr txBox="1"/>
          <p:nvPr>
            <p:ph idx="4294967295" type="title"/>
          </p:nvPr>
        </p:nvSpPr>
        <p:spPr>
          <a:xfrm>
            <a:off x="500850" y="1318650"/>
            <a:ext cx="76887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latin typeface="Lato"/>
                <a:ea typeface="Lato"/>
                <a:cs typeface="Lato"/>
                <a:sym typeface="Lato"/>
              </a:rPr>
              <a:t>2) Sender Address Example : </a:t>
            </a:r>
            <a:r>
              <a:rPr lang="ko" sz="1400" u="sng">
                <a:solidFill>
                  <a:srgbClr val="000000"/>
                </a:solidFill>
                <a:highlight>
                  <a:srgbClr val="FFE599"/>
                </a:highlight>
                <a:latin typeface="Lato"/>
                <a:ea typeface="Lato"/>
                <a:cs typeface="Lato"/>
                <a:sym typeface="Lato"/>
                <a:hlinkClick r:id="rId4">
                  <a:extLst>
                    <a:ext uri="{A12FA001-AC4F-418D-AE19-62706E023703}">
                      <ahyp:hlinkClr val="tx"/>
                    </a:ext>
                  </a:extLst>
                </a:hlinkClick>
              </a:rPr>
              <a:t>0xde8fc</a:t>
            </a:r>
            <a:r>
              <a:rPr lang="ko" sz="1400" u="sng">
                <a:solidFill>
                  <a:srgbClr val="000000"/>
                </a:solidFill>
                <a:highlight>
                  <a:srgbClr val="F8F9FA"/>
                </a:highlight>
                <a:latin typeface="Lato"/>
                <a:ea typeface="Lato"/>
                <a:cs typeface="Lato"/>
                <a:sym typeface="Lato"/>
                <a:hlinkClick r:id="rId5">
                  <a:extLst>
                    <a:ext uri="{A12FA001-AC4F-418D-AE19-62706E023703}">
                      <ahyp:hlinkClr val="tx"/>
                    </a:ext>
                  </a:extLst>
                </a:hlinkClick>
              </a:rPr>
              <a:t>dc2e8eeb3495d355070ad5f8e3da7ed4001</a:t>
            </a:r>
            <a:r>
              <a:rPr lang="ko" sz="1400">
                <a:solidFill>
                  <a:schemeClr val="accent1"/>
                </a:solidFill>
                <a:latin typeface="Lato"/>
                <a:ea typeface="Lato"/>
                <a:cs typeface="Lato"/>
                <a:sym typeface="Lato"/>
              </a:rPr>
              <a:t> </a:t>
            </a:r>
            <a:endParaRPr sz="1600">
              <a:solidFill>
                <a:srgbClr val="1D49A7"/>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541" name="Shape 541"/>
        <p:cNvGrpSpPr/>
        <p:nvPr/>
      </p:nvGrpSpPr>
      <p:grpSpPr>
        <a:xfrm>
          <a:off x="0" y="0"/>
          <a:ext cx="0" cy="0"/>
          <a:chOff x="0" y="0"/>
          <a:chExt cx="0" cy="0"/>
        </a:xfrm>
      </p:grpSpPr>
      <p:sp>
        <p:nvSpPr>
          <p:cNvPr id="542" name="Google Shape;542;p67"/>
          <p:cNvSpPr txBox="1"/>
          <p:nvPr>
            <p:ph idx="4294967295" type="ctrTitle"/>
          </p:nvPr>
        </p:nvSpPr>
        <p:spPr>
          <a:xfrm>
            <a:off x="445275" y="212550"/>
            <a:ext cx="69843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Further Analysis : Self-Loop </a:t>
            </a:r>
            <a:endParaRPr sz="2000">
              <a:solidFill>
                <a:srgbClr val="1D49A7"/>
              </a:solidFill>
              <a:latin typeface="Lato"/>
              <a:ea typeface="Lato"/>
              <a:cs typeface="Lato"/>
              <a:sym typeface="Lato"/>
            </a:endParaRPr>
          </a:p>
        </p:txBody>
      </p:sp>
      <p:grpSp>
        <p:nvGrpSpPr>
          <p:cNvPr id="543" name="Google Shape;543;p67"/>
          <p:cNvGrpSpPr/>
          <p:nvPr/>
        </p:nvGrpSpPr>
        <p:grpSpPr>
          <a:xfrm>
            <a:off x="1764923" y="1179020"/>
            <a:ext cx="5470161" cy="3066217"/>
            <a:chOff x="3273975" y="1083675"/>
            <a:chExt cx="5642249" cy="3908000"/>
          </a:xfrm>
        </p:grpSpPr>
        <p:pic>
          <p:nvPicPr>
            <p:cNvPr id="544" name="Google Shape;544;p67"/>
            <p:cNvPicPr preferRelativeResize="0"/>
            <p:nvPr/>
          </p:nvPicPr>
          <p:blipFill>
            <a:blip r:embed="rId3">
              <a:alphaModFix/>
            </a:blip>
            <a:stretch>
              <a:fillRect/>
            </a:stretch>
          </p:blipFill>
          <p:spPr>
            <a:xfrm>
              <a:off x="3273975" y="1083675"/>
              <a:ext cx="5642249" cy="3908000"/>
            </a:xfrm>
            <a:prstGeom prst="rect">
              <a:avLst/>
            </a:prstGeom>
            <a:noFill/>
            <a:ln cap="flat" cmpd="sng" w="9525">
              <a:solidFill>
                <a:schemeClr val="accent6"/>
              </a:solidFill>
              <a:prstDash val="solid"/>
              <a:round/>
              <a:headEnd len="sm" w="sm" type="none"/>
              <a:tailEnd len="sm" w="sm" type="none"/>
            </a:ln>
          </p:spPr>
        </p:pic>
        <p:sp>
          <p:nvSpPr>
            <p:cNvPr id="545" name="Google Shape;545;p67"/>
            <p:cNvSpPr/>
            <p:nvPr/>
          </p:nvSpPr>
          <p:spPr>
            <a:xfrm>
              <a:off x="4875825" y="2429800"/>
              <a:ext cx="1226100" cy="1653000"/>
            </a:xfrm>
            <a:prstGeom prst="roundRect">
              <a:avLst>
                <a:gd fmla="val 16667"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6" name="Google Shape;546;p67"/>
            <p:cNvSpPr txBox="1"/>
            <p:nvPr/>
          </p:nvSpPr>
          <p:spPr>
            <a:xfrm>
              <a:off x="3310108" y="4593167"/>
              <a:ext cx="32595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rgbClr val="0E0E0E"/>
                  </a:solidFill>
                </a:rPr>
                <a:t>sender = receiver</a:t>
              </a:r>
              <a:r>
                <a:rPr lang="ko" sz="1300">
                  <a:solidFill>
                    <a:srgbClr val="0E0E0E"/>
                  </a:solidFill>
                  <a:latin typeface="Lato"/>
                  <a:ea typeface="Lato"/>
                  <a:cs typeface="Lato"/>
                  <a:sym typeface="Lato"/>
                </a:rPr>
                <a:t>, </a:t>
              </a:r>
              <a:r>
                <a:rPr lang="ko" sz="1300">
                  <a:solidFill>
                    <a:srgbClr val="0E0E0E"/>
                  </a:solidFill>
                </a:rPr>
                <a:t>threshold &gt;10 </a:t>
              </a:r>
              <a:endParaRPr sz="1300">
                <a:solidFill>
                  <a:srgbClr val="0E0E0E"/>
                </a:solidFill>
                <a:latin typeface="Lato"/>
                <a:ea typeface="Lato"/>
                <a:cs typeface="Lato"/>
                <a:sym typeface="Lato"/>
              </a:endParaRPr>
            </a:p>
          </p:txBody>
        </p:sp>
      </p:grpSp>
      <p:sp>
        <p:nvSpPr>
          <p:cNvPr id="547" name="Google Shape;547;p67"/>
          <p:cNvSpPr txBox="1"/>
          <p:nvPr>
            <p:ph idx="1" type="body"/>
          </p:nvPr>
        </p:nvSpPr>
        <p:spPr>
          <a:xfrm>
            <a:off x="724950" y="4372550"/>
            <a:ext cx="8068200" cy="4605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1200"/>
              </a:spcAft>
              <a:buSzPts val="688"/>
              <a:buNone/>
            </a:pPr>
            <a:r>
              <a:rPr b="1" lang="ko" sz="1112">
                <a:solidFill>
                  <a:srgbClr val="434343"/>
                </a:solidFill>
              </a:rPr>
              <a:t>Abbas, H., Caprolu, M., Di Pietro, R. (2024). Understanding Polkadot Through Graph Analysis: Transaction Model, Network Properties, and Insights.</a:t>
            </a:r>
            <a:endParaRPr b="1" sz="1112">
              <a:solidFill>
                <a:srgbClr val="434343"/>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551" name="Shape 551"/>
        <p:cNvGrpSpPr/>
        <p:nvPr/>
      </p:nvGrpSpPr>
      <p:grpSpPr>
        <a:xfrm>
          <a:off x="0" y="0"/>
          <a:ext cx="0" cy="0"/>
          <a:chOff x="0" y="0"/>
          <a:chExt cx="0" cy="0"/>
        </a:xfrm>
      </p:grpSpPr>
      <p:pic>
        <p:nvPicPr>
          <p:cNvPr id="552" name="Google Shape;552;p68"/>
          <p:cNvPicPr preferRelativeResize="0"/>
          <p:nvPr/>
        </p:nvPicPr>
        <p:blipFill>
          <a:blip r:embed="rId3">
            <a:alphaModFix/>
          </a:blip>
          <a:stretch>
            <a:fillRect/>
          </a:stretch>
        </p:blipFill>
        <p:spPr>
          <a:xfrm>
            <a:off x="1480938" y="1318650"/>
            <a:ext cx="6182124" cy="3525774"/>
          </a:xfrm>
          <a:prstGeom prst="rect">
            <a:avLst/>
          </a:prstGeom>
          <a:noFill/>
          <a:ln>
            <a:noFill/>
          </a:ln>
        </p:spPr>
      </p:pic>
      <p:sp>
        <p:nvSpPr>
          <p:cNvPr id="553" name="Google Shape;553;p68"/>
          <p:cNvSpPr txBox="1"/>
          <p:nvPr>
            <p:ph idx="4294967295" type="ctrTitle"/>
          </p:nvPr>
        </p:nvSpPr>
        <p:spPr>
          <a:xfrm>
            <a:off x="445275" y="212550"/>
            <a:ext cx="69843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Further Analysis : Self-Loop </a:t>
            </a:r>
            <a:endParaRPr sz="2000">
              <a:solidFill>
                <a:srgbClr val="1D49A7"/>
              </a:solidFill>
              <a:latin typeface="Lato"/>
              <a:ea typeface="Lato"/>
              <a:cs typeface="Lato"/>
              <a:sym typeface="Lato"/>
            </a:endParaRPr>
          </a:p>
        </p:txBody>
      </p:sp>
      <p:sp>
        <p:nvSpPr>
          <p:cNvPr id="554" name="Google Shape;554;p68"/>
          <p:cNvSpPr txBox="1"/>
          <p:nvPr/>
        </p:nvSpPr>
        <p:spPr>
          <a:xfrm>
            <a:off x="7004700" y="0"/>
            <a:ext cx="2139300" cy="670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2022.11.24 Delisting Announcement</a:t>
            </a:r>
            <a:endParaRPr sz="900"/>
          </a:p>
          <a:p>
            <a:pPr indent="0" lvl="0" marL="0" rtl="0" algn="l">
              <a:spcBef>
                <a:spcPts val="0"/>
              </a:spcBef>
              <a:spcAft>
                <a:spcPts val="0"/>
              </a:spcAft>
              <a:buNone/>
            </a:pPr>
            <a:r>
              <a:rPr lang="ko" sz="900"/>
              <a:t>2022.12.08 Delisted</a:t>
            </a:r>
            <a:endParaRPr sz="900"/>
          </a:p>
          <a:p>
            <a:pPr indent="0" lvl="0" marL="0" rtl="0" algn="l">
              <a:spcBef>
                <a:spcPts val="0"/>
              </a:spcBef>
              <a:spcAft>
                <a:spcPts val="0"/>
              </a:spcAft>
              <a:buNone/>
            </a:pPr>
            <a:r>
              <a:rPr lang="ko" sz="900"/>
              <a:t>2023.02.16 Re-listed (Coinone)</a:t>
            </a:r>
            <a:endParaRPr sz="1100">
              <a:solidFill>
                <a:schemeClr val="accent1"/>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558" name="Shape 558"/>
        <p:cNvGrpSpPr/>
        <p:nvPr/>
      </p:nvGrpSpPr>
      <p:grpSpPr>
        <a:xfrm>
          <a:off x="0" y="0"/>
          <a:ext cx="0" cy="0"/>
          <a:chOff x="0" y="0"/>
          <a:chExt cx="0" cy="0"/>
        </a:xfrm>
      </p:grpSpPr>
      <p:sp>
        <p:nvSpPr>
          <p:cNvPr id="559" name="Google Shape;559;p69"/>
          <p:cNvSpPr txBox="1"/>
          <p:nvPr/>
        </p:nvSpPr>
        <p:spPr>
          <a:xfrm>
            <a:off x="4727950" y="1171450"/>
            <a:ext cx="42996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300">
                <a:solidFill>
                  <a:schemeClr val="accent1"/>
                </a:solidFill>
                <a:latin typeface="Lato"/>
                <a:ea typeface="Lato"/>
                <a:cs typeface="Lato"/>
                <a:sym typeface="Lato"/>
              </a:rPr>
              <a:t>   Self-Loop 가장 많았던 1위 지갑 트래킹</a:t>
            </a:r>
            <a:endParaRPr b="1" sz="1300">
              <a:solidFill>
                <a:schemeClr val="accent1"/>
              </a:solidFill>
              <a:latin typeface="Lato"/>
              <a:ea typeface="Lato"/>
              <a:cs typeface="Lato"/>
              <a:sym typeface="Lato"/>
            </a:endParaRPr>
          </a:p>
          <a:p>
            <a:pPr indent="0" lvl="0" marL="457200" rtl="0" algn="l">
              <a:spcBef>
                <a:spcPts val="0"/>
              </a:spcBef>
              <a:spcAft>
                <a:spcPts val="0"/>
              </a:spcAft>
              <a:buNone/>
            </a:pPr>
            <a:r>
              <a:t/>
            </a:r>
            <a:endParaRPr b="1"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b="1" lang="ko" sz="1300">
                <a:solidFill>
                  <a:schemeClr val="accent1"/>
                </a:solidFill>
                <a:latin typeface="Lato"/>
                <a:ea typeface="Lato"/>
                <a:cs typeface="Lato"/>
                <a:sym typeface="Lato"/>
              </a:rPr>
              <a:t>활동시기 겹침: 2022.10.26. ~2023. 4.11.까지 활동</a:t>
            </a:r>
            <a:endParaRPr b="1"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b="1" lang="ko" sz="1300">
                <a:solidFill>
                  <a:schemeClr val="accent1"/>
                </a:solidFill>
                <a:latin typeface="Lato"/>
                <a:ea typeface="Lato"/>
                <a:cs typeface="Lato"/>
                <a:sym typeface="Lato"/>
              </a:rPr>
              <a:t>Creator 주소도 들어가보면 2022.10. 생성된 지갑</a:t>
            </a:r>
            <a:endParaRPr b="1"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b="1" lang="ko" sz="1300">
                <a:solidFill>
                  <a:schemeClr val="accent1"/>
                </a:solidFill>
                <a:latin typeface="Lato"/>
                <a:ea typeface="Lato"/>
                <a:cs typeface="Lato"/>
                <a:sym typeface="Lato"/>
              </a:rPr>
              <a:t>1313 페이지의 높은 거래빈도 </a:t>
            </a:r>
            <a:endParaRPr b="1"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b="1" lang="ko" sz="1300">
                <a:solidFill>
                  <a:schemeClr val="accent1"/>
                </a:solidFill>
                <a:latin typeface="Lato"/>
                <a:ea typeface="Lato"/>
                <a:cs typeface="Lato"/>
                <a:sym typeface="Lato"/>
              </a:rPr>
              <a:t>Swap 형태가 많음.</a:t>
            </a:r>
            <a:endParaRPr b="1"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b="1" lang="ko" sz="1300">
                <a:solidFill>
                  <a:schemeClr val="accent1"/>
                </a:solidFill>
                <a:latin typeface="Lato"/>
                <a:ea typeface="Lato"/>
                <a:cs typeface="Lato"/>
                <a:sym typeface="Lato"/>
              </a:rPr>
              <a:t>향후 추가 분석 필요</a:t>
            </a:r>
            <a:endParaRPr b="1" sz="1300">
              <a:solidFill>
                <a:schemeClr val="accent1"/>
              </a:solidFill>
              <a:latin typeface="Lato"/>
              <a:ea typeface="Lato"/>
              <a:cs typeface="Lato"/>
              <a:sym typeface="Lato"/>
            </a:endParaRPr>
          </a:p>
        </p:txBody>
      </p:sp>
      <p:pic>
        <p:nvPicPr>
          <p:cNvPr id="560" name="Google Shape;560;p69"/>
          <p:cNvPicPr preferRelativeResize="0"/>
          <p:nvPr/>
        </p:nvPicPr>
        <p:blipFill>
          <a:blip r:embed="rId3">
            <a:alphaModFix/>
          </a:blip>
          <a:stretch>
            <a:fillRect/>
          </a:stretch>
        </p:blipFill>
        <p:spPr>
          <a:xfrm>
            <a:off x="159801" y="1171446"/>
            <a:ext cx="4568151" cy="2348774"/>
          </a:xfrm>
          <a:prstGeom prst="rect">
            <a:avLst/>
          </a:prstGeom>
          <a:noFill/>
          <a:ln>
            <a:noFill/>
          </a:ln>
        </p:spPr>
      </p:pic>
      <p:graphicFrame>
        <p:nvGraphicFramePr>
          <p:cNvPr id="561" name="Google Shape;561;p69"/>
          <p:cNvGraphicFramePr/>
          <p:nvPr/>
        </p:nvGraphicFramePr>
        <p:xfrm>
          <a:off x="4861625" y="3670225"/>
          <a:ext cx="3000000" cy="3000000"/>
        </p:xfrm>
        <a:graphic>
          <a:graphicData uri="http://schemas.openxmlformats.org/drawingml/2006/table">
            <a:tbl>
              <a:tblPr>
                <a:noFill/>
                <a:tableStyleId>{9BA820DF-B8D6-46C5-8C56-5637CEA7DC43}</a:tableStyleId>
              </a:tblPr>
              <a:tblGrid>
                <a:gridCol w="3624750"/>
                <a:gridCol w="598000"/>
              </a:tblGrid>
              <a:tr h="257475">
                <a:tc>
                  <a:txBody>
                    <a:bodyPr/>
                    <a:lstStyle/>
                    <a:p>
                      <a:pPr indent="0" lvl="0" marL="0" rtl="0" algn="l">
                        <a:spcBef>
                          <a:spcPts val="0"/>
                        </a:spcBef>
                        <a:spcAft>
                          <a:spcPts val="0"/>
                        </a:spcAft>
                        <a:buNone/>
                      </a:pPr>
                      <a:r>
                        <a:rPr lang="ko" sz="1100"/>
                        <a:t>Frequent Self-Loop Wallets</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r>
              <a:tr h="412150">
                <a:tc>
                  <a:txBody>
                    <a:bodyPr/>
                    <a:lstStyle/>
                    <a:p>
                      <a:pPr indent="0" lvl="0" marL="0" rtl="0" algn="l">
                        <a:spcBef>
                          <a:spcPts val="0"/>
                        </a:spcBef>
                        <a:spcAft>
                          <a:spcPts val="0"/>
                        </a:spcAft>
                        <a:buNone/>
                      </a:pPr>
                      <a:r>
                        <a:rPr lang="ko" sz="1100"/>
                        <a:t> </a:t>
                      </a:r>
                      <a:r>
                        <a:rPr lang="ko" sz="1100" u="sng">
                          <a:solidFill>
                            <a:schemeClr val="accent5"/>
                          </a:solidFill>
                          <a:hlinkClick r:id="rId4">
                            <a:extLst>
                              <a:ext uri="{A12FA001-AC4F-418D-AE19-62706E023703}">
                                <ahyp:hlinkClr val="tx"/>
                              </a:ext>
                            </a:extLst>
                          </a:hlinkClick>
                        </a:rPr>
                        <a:t>0xd0ea3ffbb53a39033ab4f99d6c01c85810a8a476</a:t>
                      </a:r>
                      <a:r>
                        <a:rPr lang="ko" sz="1100"/>
                        <a:t>  </a:t>
                      </a:r>
                      <a:endParaRPr sz="1100"/>
                    </a:p>
                  </a:txBody>
                  <a:tcPr marT="91425" marB="91425" marR="91425" marL="91425">
                    <a:solidFill>
                      <a:srgbClr val="E6B8AF"/>
                    </a:solidFill>
                  </a:tcPr>
                </a:tc>
                <a:tc>
                  <a:txBody>
                    <a:bodyPr/>
                    <a:lstStyle/>
                    <a:p>
                      <a:pPr indent="0" lvl="0" marL="0" rtl="0" algn="l">
                        <a:spcBef>
                          <a:spcPts val="0"/>
                        </a:spcBef>
                        <a:spcAft>
                          <a:spcPts val="0"/>
                        </a:spcAft>
                        <a:buNone/>
                      </a:pPr>
                      <a:r>
                        <a:rPr lang="ko" sz="1100"/>
                        <a:t>78</a:t>
                      </a:r>
                      <a:endParaRPr sz="1100"/>
                    </a:p>
                  </a:txBody>
                  <a:tcPr marT="91425" marB="91425" marR="91425" marL="91425">
                    <a:solidFill>
                      <a:srgbClr val="E6B8AF"/>
                    </a:solidFill>
                  </a:tcPr>
                </a:tc>
              </a:tr>
              <a:tr h="305275">
                <a:tc>
                  <a:txBody>
                    <a:bodyPr/>
                    <a:lstStyle/>
                    <a:p>
                      <a:pPr indent="0" lvl="0" marL="0" rtl="0" algn="l">
                        <a:spcBef>
                          <a:spcPts val="0"/>
                        </a:spcBef>
                        <a:spcAft>
                          <a:spcPts val="0"/>
                        </a:spcAft>
                        <a:buNone/>
                      </a:pPr>
                      <a:r>
                        <a:rPr lang="ko" sz="1100"/>
                        <a:t>0x3f560c8787697cbee5eaef8db61e9a61ce7cbd28</a:t>
                      </a:r>
                      <a:endParaRPr sz="1100"/>
                    </a:p>
                  </a:txBody>
                  <a:tcPr marT="91425" marB="91425" marR="91425" marL="91425"/>
                </a:tc>
                <a:tc>
                  <a:txBody>
                    <a:bodyPr/>
                    <a:lstStyle/>
                    <a:p>
                      <a:pPr indent="0" lvl="0" marL="0" rtl="0" algn="l">
                        <a:spcBef>
                          <a:spcPts val="0"/>
                        </a:spcBef>
                        <a:spcAft>
                          <a:spcPts val="0"/>
                        </a:spcAft>
                        <a:buNone/>
                      </a:pPr>
                      <a:r>
                        <a:rPr lang="ko" sz="1100"/>
                        <a:t>39</a:t>
                      </a:r>
                      <a:endParaRPr sz="1100"/>
                    </a:p>
                  </a:txBody>
                  <a:tcPr marT="91425" marB="91425" marR="91425" marL="91425"/>
                </a:tc>
              </a:tr>
            </a:tbl>
          </a:graphicData>
        </a:graphic>
      </p:graphicFrame>
      <p:sp>
        <p:nvSpPr>
          <p:cNvPr id="562" name="Google Shape;562;p69"/>
          <p:cNvSpPr txBox="1"/>
          <p:nvPr>
            <p:ph idx="4294967295" type="ctrTitle"/>
          </p:nvPr>
        </p:nvSpPr>
        <p:spPr>
          <a:xfrm>
            <a:off x="445275" y="212550"/>
            <a:ext cx="69843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Further Analysis : Self-Loop </a:t>
            </a:r>
            <a:endParaRPr sz="2000">
              <a:solidFill>
                <a:srgbClr val="1D49A7"/>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0"/>
          <p:cNvSpPr txBox="1"/>
          <p:nvPr>
            <p:ph type="title"/>
          </p:nvPr>
        </p:nvSpPr>
        <p:spPr>
          <a:xfrm>
            <a:off x="311700" y="1729950"/>
            <a:ext cx="8520600" cy="8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3000">
                <a:latin typeface="Lato"/>
                <a:ea typeface="Lato"/>
                <a:cs typeface="Lato"/>
                <a:sym typeface="Lato"/>
              </a:rPr>
              <a:t>Chapter 4 : Conclusion </a:t>
            </a:r>
            <a:endParaRPr sz="3000">
              <a:latin typeface="Lato"/>
              <a:ea typeface="Lato"/>
              <a:cs typeface="Lato"/>
              <a:sym typeface="Lato"/>
            </a:endParaRPr>
          </a:p>
        </p:txBody>
      </p:sp>
      <p:sp>
        <p:nvSpPr>
          <p:cNvPr id="568" name="Google Shape;568;p70"/>
          <p:cNvSpPr/>
          <p:nvPr/>
        </p:nvSpPr>
        <p:spPr>
          <a:xfrm>
            <a:off x="0" y="4925400"/>
            <a:ext cx="9144000" cy="21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70"/>
          <p:cNvSpPr txBox="1"/>
          <p:nvPr/>
        </p:nvSpPr>
        <p:spPr>
          <a:xfrm>
            <a:off x="8832300" y="4846200"/>
            <a:ext cx="3117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573" name="Shape 573"/>
        <p:cNvGrpSpPr/>
        <p:nvPr/>
      </p:nvGrpSpPr>
      <p:grpSpPr>
        <a:xfrm>
          <a:off x="0" y="0"/>
          <a:ext cx="0" cy="0"/>
          <a:chOff x="0" y="0"/>
          <a:chExt cx="0" cy="0"/>
        </a:xfrm>
      </p:grpSpPr>
      <p:sp>
        <p:nvSpPr>
          <p:cNvPr id="574" name="Google Shape;574;p71"/>
          <p:cNvSpPr txBox="1"/>
          <p:nvPr>
            <p:ph idx="4294967295" type="ctrTitle"/>
          </p:nvPr>
        </p:nvSpPr>
        <p:spPr>
          <a:xfrm>
            <a:off x="446200" y="183075"/>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4 : </a:t>
            </a:r>
            <a:r>
              <a:rPr lang="ko" sz="2000">
                <a:solidFill>
                  <a:srgbClr val="1D49A7"/>
                </a:solidFill>
                <a:latin typeface="Lato"/>
                <a:ea typeface="Lato"/>
                <a:cs typeface="Lato"/>
                <a:sym typeface="Lato"/>
              </a:rPr>
              <a:t>Conclusion</a:t>
            </a:r>
            <a:endParaRPr sz="2000">
              <a:solidFill>
                <a:srgbClr val="1D49A7"/>
              </a:solidFill>
              <a:latin typeface="Lato"/>
              <a:ea typeface="Lato"/>
              <a:cs typeface="Lato"/>
              <a:sym typeface="Lato"/>
            </a:endParaRPr>
          </a:p>
        </p:txBody>
      </p:sp>
      <p:sp>
        <p:nvSpPr>
          <p:cNvPr id="575" name="Google Shape;575;p71"/>
          <p:cNvSpPr txBox="1"/>
          <p:nvPr>
            <p:ph idx="4294967295" type="body"/>
          </p:nvPr>
        </p:nvSpPr>
        <p:spPr>
          <a:xfrm>
            <a:off x="609000" y="1071675"/>
            <a:ext cx="7811700" cy="381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111111"/>
                </a:solidFill>
              </a:rPr>
              <a:t>We tried to see noticeable signs, movements, patterns before/on/after specific events.</a:t>
            </a:r>
            <a:endParaRPr b="1">
              <a:solidFill>
                <a:srgbClr val="111111"/>
              </a:solidFill>
            </a:endParaRPr>
          </a:p>
          <a:p>
            <a:pPr indent="0" lvl="0" marL="0" rtl="0" algn="l">
              <a:lnSpc>
                <a:spcPct val="115000"/>
              </a:lnSpc>
              <a:spcBef>
                <a:spcPts val="1200"/>
              </a:spcBef>
              <a:spcAft>
                <a:spcPts val="0"/>
              </a:spcAft>
              <a:buNone/>
            </a:pPr>
            <a:r>
              <a:rPr b="1" lang="ko">
                <a:solidFill>
                  <a:srgbClr val="111111"/>
                </a:solidFill>
              </a:rPr>
              <a:t>Our objective was: </a:t>
            </a:r>
            <a:endParaRPr b="1">
              <a:solidFill>
                <a:srgbClr val="111111"/>
              </a:solidFill>
            </a:endParaRPr>
          </a:p>
          <a:p>
            <a:pPr indent="-311150" lvl="0" marL="457200" rtl="0" algn="l">
              <a:lnSpc>
                <a:spcPct val="115000"/>
              </a:lnSpc>
              <a:spcBef>
                <a:spcPts val="1200"/>
              </a:spcBef>
              <a:spcAft>
                <a:spcPts val="0"/>
              </a:spcAft>
              <a:buClr>
                <a:srgbClr val="111111"/>
              </a:buClr>
              <a:buSzPts val="1300"/>
              <a:buFont typeface="Lato"/>
              <a:buAutoNum type="arabicPeriod"/>
            </a:pPr>
            <a:r>
              <a:rPr b="1" lang="ko">
                <a:solidFill>
                  <a:srgbClr val="111111"/>
                </a:solidFill>
              </a:rPr>
              <a:t>상장폐지 </a:t>
            </a:r>
            <a:r>
              <a:rPr b="1" lang="ko" u="sng">
                <a:solidFill>
                  <a:srgbClr val="111111"/>
                </a:solidFill>
              </a:rPr>
              <a:t>발표 이전</a:t>
            </a:r>
            <a:r>
              <a:rPr b="1" lang="ko">
                <a:solidFill>
                  <a:srgbClr val="111111"/>
                </a:solidFill>
              </a:rPr>
              <a:t>의 토큰 이동으로부터 특수관계자 지갑을 추정할 수 있는가? </a:t>
            </a:r>
            <a:endParaRPr b="1">
              <a:solidFill>
                <a:srgbClr val="111111"/>
              </a:solidFill>
            </a:endParaRPr>
          </a:p>
          <a:p>
            <a:pPr indent="-311150" lvl="0" marL="457200" rtl="0" algn="l">
              <a:lnSpc>
                <a:spcPct val="115000"/>
              </a:lnSpc>
              <a:spcBef>
                <a:spcPts val="0"/>
              </a:spcBef>
              <a:spcAft>
                <a:spcPts val="0"/>
              </a:spcAft>
              <a:buClr>
                <a:srgbClr val="111111"/>
              </a:buClr>
              <a:buSzPts val="1300"/>
              <a:buFont typeface="Lato"/>
              <a:buAutoNum type="arabicPeriod"/>
            </a:pPr>
            <a:r>
              <a:rPr b="1" lang="ko">
                <a:solidFill>
                  <a:srgbClr val="111111"/>
                </a:solidFill>
              </a:rPr>
              <a:t>상장폐지 예정부터 </a:t>
            </a:r>
            <a:r>
              <a:rPr b="1" lang="ko" u="sng">
                <a:solidFill>
                  <a:srgbClr val="111111"/>
                </a:solidFill>
              </a:rPr>
              <a:t>실제 상장폐지</a:t>
            </a:r>
            <a:r>
              <a:rPr b="1" lang="ko">
                <a:solidFill>
                  <a:srgbClr val="111111"/>
                </a:solidFill>
              </a:rPr>
              <a:t>까지의 토큰 이동으로부터 특수관계자 지갑을 추정할 수 있는가?</a:t>
            </a:r>
            <a:endParaRPr b="1">
              <a:solidFill>
                <a:srgbClr val="111111"/>
              </a:solidFill>
            </a:endParaRPr>
          </a:p>
          <a:p>
            <a:pPr indent="-311150" lvl="0" marL="457200" rtl="0" algn="l">
              <a:lnSpc>
                <a:spcPct val="115000"/>
              </a:lnSpc>
              <a:spcBef>
                <a:spcPts val="0"/>
              </a:spcBef>
              <a:spcAft>
                <a:spcPts val="0"/>
              </a:spcAft>
              <a:buClr>
                <a:srgbClr val="111111"/>
              </a:buClr>
              <a:buSzPts val="1300"/>
              <a:buFont typeface="Lato"/>
              <a:buAutoNum type="arabicPeriod"/>
            </a:pPr>
            <a:r>
              <a:rPr b="1" lang="ko">
                <a:solidFill>
                  <a:srgbClr val="111111"/>
                </a:solidFill>
              </a:rPr>
              <a:t>상장폐지 이후부터 </a:t>
            </a:r>
            <a:r>
              <a:rPr b="1" lang="ko" u="sng">
                <a:solidFill>
                  <a:srgbClr val="111111"/>
                </a:solidFill>
              </a:rPr>
              <a:t>재상장</a:t>
            </a:r>
            <a:r>
              <a:rPr b="1" lang="ko">
                <a:solidFill>
                  <a:srgbClr val="111111"/>
                </a:solidFill>
              </a:rPr>
              <a:t>까지의 토큰 이동으로부터 특수관계자 지갑을 추정할 수 있는가?</a:t>
            </a:r>
            <a:endParaRPr b="1">
              <a:solidFill>
                <a:srgbClr val="111111"/>
              </a:solidFill>
            </a:endParaRPr>
          </a:p>
          <a:p>
            <a:pPr indent="-311150" lvl="0" marL="457200" rtl="0" algn="l">
              <a:lnSpc>
                <a:spcPct val="115000"/>
              </a:lnSpc>
              <a:spcBef>
                <a:spcPts val="0"/>
              </a:spcBef>
              <a:spcAft>
                <a:spcPts val="0"/>
              </a:spcAft>
              <a:buClr>
                <a:srgbClr val="111111"/>
              </a:buClr>
              <a:buSzPts val="1300"/>
              <a:buFont typeface="Lato"/>
              <a:buAutoNum type="arabicPeriod"/>
            </a:pPr>
            <a:r>
              <a:rPr b="1" lang="ko">
                <a:solidFill>
                  <a:srgbClr val="111111"/>
                </a:solidFill>
              </a:rPr>
              <a:t>재상장 </a:t>
            </a:r>
            <a:r>
              <a:rPr b="1" lang="ko" u="sng">
                <a:solidFill>
                  <a:srgbClr val="111111"/>
                </a:solidFill>
              </a:rPr>
              <a:t>이전</a:t>
            </a:r>
            <a:r>
              <a:rPr b="1" lang="ko">
                <a:solidFill>
                  <a:srgbClr val="111111"/>
                </a:solidFill>
              </a:rPr>
              <a:t>의 토큰 이동으로부터 특수관계자 지갑을 추정할 수 있는가? </a:t>
            </a:r>
            <a:endParaRPr b="1">
              <a:solidFill>
                <a:srgbClr val="111111"/>
              </a:solidFill>
            </a:endParaRPr>
          </a:p>
          <a:p>
            <a:pPr indent="0" lvl="0" marL="0" rtl="0" algn="l">
              <a:lnSpc>
                <a:spcPct val="115000"/>
              </a:lnSpc>
              <a:spcBef>
                <a:spcPts val="0"/>
              </a:spcBef>
              <a:spcAft>
                <a:spcPts val="0"/>
              </a:spcAft>
              <a:buNone/>
            </a:pPr>
            <a:r>
              <a:t/>
            </a:r>
            <a:endParaRPr b="1">
              <a:solidFill>
                <a:srgbClr val="111111"/>
              </a:solidFill>
            </a:endParaRPr>
          </a:p>
          <a:p>
            <a:pPr indent="0" lvl="0" marL="0" rtl="0" algn="l">
              <a:lnSpc>
                <a:spcPct val="115000"/>
              </a:lnSpc>
              <a:spcBef>
                <a:spcPts val="0"/>
              </a:spcBef>
              <a:spcAft>
                <a:spcPts val="0"/>
              </a:spcAft>
              <a:buNone/>
            </a:pPr>
            <a:r>
              <a:rPr b="1" lang="ko">
                <a:solidFill>
                  <a:srgbClr val="111111"/>
                </a:solidFill>
              </a:rPr>
              <a:t>We tried two types of approach, network analysis and node tracking, including visualization of the result. </a:t>
            </a:r>
            <a:endParaRPr b="1">
              <a:solidFill>
                <a:srgbClr val="111111"/>
              </a:solidFill>
            </a:endParaRPr>
          </a:p>
          <a:p>
            <a:pPr indent="0" lvl="0" marL="0" rtl="0" algn="l">
              <a:lnSpc>
                <a:spcPct val="115000"/>
              </a:lnSpc>
              <a:spcBef>
                <a:spcPts val="0"/>
              </a:spcBef>
              <a:spcAft>
                <a:spcPts val="0"/>
              </a:spcAft>
              <a:buNone/>
            </a:pPr>
            <a:r>
              <a:rPr b="1" lang="ko">
                <a:solidFill>
                  <a:srgbClr val="111111"/>
                </a:solidFill>
              </a:rPr>
              <a:t>For WEMIX</a:t>
            </a:r>
            <a:r>
              <a:rPr b="1" lang="ko">
                <a:solidFill>
                  <a:srgbClr val="111111"/>
                </a:solidFill>
              </a:rPr>
              <a:t>, noticeable signal was observed before specific events. </a:t>
            </a:r>
            <a:endParaRPr b="1">
              <a:solidFill>
                <a:srgbClr val="111111"/>
              </a:solidFill>
            </a:endParaRPr>
          </a:p>
          <a:p>
            <a:pPr indent="0" lvl="0" marL="0" rtl="0" algn="l">
              <a:lnSpc>
                <a:spcPct val="115000"/>
              </a:lnSpc>
              <a:spcBef>
                <a:spcPts val="0"/>
              </a:spcBef>
              <a:spcAft>
                <a:spcPts val="0"/>
              </a:spcAft>
              <a:buNone/>
            </a:pPr>
            <a:r>
              <a:rPr b="1" lang="ko">
                <a:solidFill>
                  <a:srgbClr val="111111"/>
                </a:solidFill>
              </a:rPr>
              <a:t>Visualization and analysis was difficult because on-chain was simply too big and complex</a:t>
            </a:r>
            <a:endParaRPr b="1">
              <a:solidFill>
                <a:srgbClr val="111111"/>
              </a:solidFill>
            </a:endParaRPr>
          </a:p>
          <a:p>
            <a:pPr indent="0" lvl="0" marL="0" rtl="0" algn="l">
              <a:lnSpc>
                <a:spcPct val="115000"/>
              </a:lnSpc>
              <a:spcBef>
                <a:spcPts val="0"/>
              </a:spcBef>
              <a:spcAft>
                <a:spcPts val="0"/>
              </a:spcAft>
              <a:buNone/>
            </a:pPr>
            <a:r>
              <a:rPr b="1" lang="ko">
                <a:solidFill>
                  <a:srgbClr val="111111"/>
                </a:solidFill>
              </a:rPr>
              <a:t>(Tracking after token swap was almost impossible). </a:t>
            </a:r>
            <a:endParaRPr b="1">
              <a:solidFill>
                <a:srgbClr val="111111"/>
              </a:solidFill>
            </a:endParaRPr>
          </a:p>
          <a:p>
            <a:pPr indent="0" lvl="0" marL="0" rtl="0" algn="l">
              <a:lnSpc>
                <a:spcPct val="115000"/>
              </a:lnSpc>
              <a:spcBef>
                <a:spcPts val="0"/>
              </a:spcBef>
              <a:spcAft>
                <a:spcPts val="1200"/>
              </a:spcAft>
              <a:buNone/>
            </a:pPr>
            <a:r>
              <a:rPr b="1" lang="ko">
                <a:solidFill>
                  <a:srgbClr val="111111"/>
                </a:solidFill>
              </a:rPr>
              <a:t>Using various measurements and tracking </a:t>
            </a:r>
            <a:r>
              <a:rPr b="1" lang="ko">
                <a:solidFill>
                  <a:srgbClr val="111111"/>
                </a:solidFill>
              </a:rPr>
              <a:t>specific</a:t>
            </a:r>
            <a:r>
              <a:rPr b="1" lang="ko">
                <a:solidFill>
                  <a:srgbClr val="111111"/>
                </a:solidFill>
              </a:rPr>
              <a:t> wallets, we discovered transaction pattern </a:t>
            </a:r>
            <a:r>
              <a:rPr b="1" lang="ko">
                <a:solidFill>
                  <a:srgbClr val="111111"/>
                </a:solidFill>
              </a:rPr>
              <a:t>fluctuate</a:t>
            </a:r>
            <a:r>
              <a:rPr b="1" lang="ko">
                <a:solidFill>
                  <a:srgbClr val="111111"/>
                </a:solidFill>
              </a:rPr>
              <a:t> </a:t>
            </a:r>
            <a:r>
              <a:rPr b="1" lang="ko">
                <a:solidFill>
                  <a:srgbClr val="111111"/>
                </a:solidFill>
              </a:rPr>
              <a:t>before</a:t>
            </a:r>
            <a:r>
              <a:rPr b="1" lang="ko">
                <a:solidFill>
                  <a:srgbClr val="111111"/>
                </a:solidFill>
              </a:rPr>
              <a:t> 토큰소</a:t>
            </a:r>
            <a:r>
              <a:rPr b="1" lang="ko">
                <a:solidFill>
                  <a:srgbClr val="111111"/>
                </a:solidFill>
              </a:rPr>
              <a:t>각 or (재)상장  </a:t>
            </a:r>
            <a:endParaRPr b="1">
              <a:solidFill>
                <a:srgbClr val="11111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27" name="Shape 127"/>
        <p:cNvGrpSpPr/>
        <p:nvPr/>
      </p:nvGrpSpPr>
      <p:grpSpPr>
        <a:xfrm>
          <a:off x="0" y="0"/>
          <a:ext cx="0" cy="0"/>
          <a:chOff x="0" y="0"/>
          <a:chExt cx="0" cy="0"/>
        </a:xfrm>
      </p:grpSpPr>
      <p:sp>
        <p:nvSpPr>
          <p:cNvPr id="128" name="Google Shape;128;p18"/>
          <p:cNvSpPr txBox="1"/>
          <p:nvPr>
            <p:ph idx="4294967295" type="ctrTitle"/>
          </p:nvPr>
        </p:nvSpPr>
        <p:spPr>
          <a:xfrm>
            <a:off x="210725" y="-32975"/>
            <a:ext cx="79503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2000">
                <a:solidFill>
                  <a:srgbClr val="1D49A7"/>
                </a:solidFill>
                <a:latin typeface="Lato"/>
                <a:ea typeface="Lato"/>
                <a:cs typeface="Lato"/>
                <a:sym typeface="Lato"/>
              </a:rPr>
              <a:t>Tracking System(이상거래 상시추적 시스템) </a:t>
            </a:r>
            <a:endParaRPr sz="2000">
              <a:solidFill>
                <a:srgbClr val="1D49A7"/>
              </a:solidFill>
              <a:latin typeface="Lato"/>
              <a:ea typeface="Lato"/>
              <a:cs typeface="Lato"/>
              <a:sym typeface="Lato"/>
            </a:endParaRPr>
          </a:p>
        </p:txBody>
      </p:sp>
      <p:pic>
        <p:nvPicPr>
          <p:cNvPr id="129" name="Google Shape;129;p18"/>
          <p:cNvPicPr preferRelativeResize="0"/>
          <p:nvPr/>
        </p:nvPicPr>
        <p:blipFill>
          <a:blip r:embed="rId3">
            <a:alphaModFix/>
          </a:blip>
          <a:stretch>
            <a:fillRect/>
          </a:stretch>
        </p:blipFill>
        <p:spPr>
          <a:xfrm>
            <a:off x="268325" y="853475"/>
            <a:ext cx="5066425" cy="2319200"/>
          </a:xfrm>
          <a:prstGeom prst="rect">
            <a:avLst/>
          </a:prstGeom>
          <a:noFill/>
          <a:ln>
            <a:noFill/>
          </a:ln>
        </p:spPr>
      </p:pic>
      <p:pic>
        <p:nvPicPr>
          <p:cNvPr id="130" name="Google Shape;130;p18"/>
          <p:cNvPicPr preferRelativeResize="0"/>
          <p:nvPr/>
        </p:nvPicPr>
        <p:blipFill>
          <a:blip r:embed="rId4">
            <a:alphaModFix/>
          </a:blip>
          <a:stretch>
            <a:fillRect/>
          </a:stretch>
        </p:blipFill>
        <p:spPr>
          <a:xfrm>
            <a:off x="3885898" y="3167750"/>
            <a:ext cx="5192475" cy="18664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9" name="Shape 579"/>
        <p:cNvGrpSpPr/>
        <p:nvPr/>
      </p:nvGrpSpPr>
      <p:grpSpPr>
        <a:xfrm>
          <a:off x="0" y="0"/>
          <a:ext cx="0" cy="0"/>
          <a:chOff x="0" y="0"/>
          <a:chExt cx="0" cy="0"/>
        </a:xfrm>
      </p:grpSpPr>
      <p:sp>
        <p:nvSpPr>
          <p:cNvPr id="580" name="Google Shape;580;p72"/>
          <p:cNvSpPr txBox="1"/>
          <p:nvPr>
            <p:ph idx="4294967295" type="ctrTitle"/>
          </p:nvPr>
        </p:nvSpPr>
        <p:spPr>
          <a:xfrm>
            <a:off x="311700" y="1258850"/>
            <a:ext cx="8520600" cy="1630800"/>
          </a:xfrm>
          <a:prstGeom prst="rect">
            <a:avLst/>
          </a:prstGeom>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ko" sz="3500">
                <a:solidFill>
                  <a:srgbClr val="FFFFFF"/>
                </a:solidFill>
              </a:rPr>
              <a:t>Thank you</a:t>
            </a:r>
            <a:endParaRPr sz="3500">
              <a:solidFill>
                <a:srgbClr val="FFFFFF"/>
              </a:solidFill>
            </a:endParaRPr>
          </a:p>
        </p:txBody>
      </p:sp>
      <p:sp>
        <p:nvSpPr>
          <p:cNvPr id="581" name="Google Shape;581;p72"/>
          <p:cNvSpPr/>
          <p:nvPr/>
        </p:nvSpPr>
        <p:spPr>
          <a:xfrm>
            <a:off x="3775050" y="1419175"/>
            <a:ext cx="15939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E0E0E"/>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585" name="Shape 585"/>
        <p:cNvGrpSpPr/>
        <p:nvPr/>
      </p:nvGrpSpPr>
      <p:grpSpPr>
        <a:xfrm>
          <a:off x="0" y="0"/>
          <a:ext cx="0" cy="0"/>
          <a:chOff x="0" y="0"/>
          <a:chExt cx="0" cy="0"/>
        </a:xfrm>
      </p:grpSpPr>
      <p:sp>
        <p:nvSpPr>
          <p:cNvPr id="586" name="Google Shape;586;p73"/>
          <p:cNvSpPr txBox="1"/>
          <p:nvPr>
            <p:ph idx="4294967295" type="ctrTitle"/>
          </p:nvPr>
        </p:nvSpPr>
        <p:spPr>
          <a:xfrm>
            <a:off x="456000" y="338375"/>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Reference</a:t>
            </a:r>
            <a:endParaRPr sz="2000">
              <a:solidFill>
                <a:srgbClr val="1D49A7"/>
              </a:solidFill>
              <a:latin typeface="Lato"/>
              <a:ea typeface="Lato"/>
              <a:cs typeface="Lato"/>
              <a:sym typeface="Lato"/>
            </a:endParaRPr>
          </a:p>
        </p:txBody>
      </p:sp>
      <p:sp>
        <p:nvSpPr>
          <p:cNvPr id="587" name="Google Shape;587;p73"/>
          <p:cNvSpPr txBox="1"/>
          <p:nvPr>
            <p:ph idx="4294967295" type="body"/>
          </p:nvPr>
        </p:nvSpPr>
        <p:spPr>
          <a:xfrm>
            <a:off x="456000" y="1292075"/>
            <a:ext cx="8688000" cy="31263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Clr>
                <a:srgbClr val="0E0E0E"/>
              </a:buClr>
              <a:buSzPts val="1300"/>
              <a:buChar char="●"/>
            </a:pPr>
            <a:r>
              <a:rPr lang="ko">
                <a:solidFill>
                  <a:srgbClr val="0E0E0E"/>
                </a:solidFill>
              </a:rPr>
              <a:t>Jiajing Wu, Jieli Liu, Yijing Zhao, Zibin Zheng, Analysis of cryptocurrency transactions from a network perspective: An overview, Journal of Network and Computer Applications, Volume 190, 2021, 103139, ISSN 1084-8045, </a:t>
            </a:r>
            <a:r>
              <a:rPr lang="ko" u="sng">
                <a:solidFill>
                  <a:srgbClr val="0E0E0E"/>
                </a:solidFill>
                <a:hlinkClick r:id="rId3">
                  <a:extLst>
                    <a:ext uri="{A12FA001-AC4F-418D-AE19-62706E023703}">
                      <ahyp:hlinkClr val="tx"/>
                    </a:ext>
                  </a:extLst>
                </a:hlinkClick>
              </a:rPr>
              <a:t>https://doi.org/10.1016/j.jnca.2021.103139</a:t>
            </a:r>
            <a:r>
              <a:rPr lang="ko">
                <a:solidFill>
                  <a:srgbClr val="0E0E0E"/>
                </a:solidFill>
              </a:rPr>
              <a:t>. (</a:t>
            </a:r>
            <a:r>
              <a:rPr lang="ko" u="sng">
                <a:solidFill>
                  <a:srgbClr val="0E0E0E"/>
                </a:solidFill>
                <a:hlinkClick r:id="rId4">
                  <a:extLst>
                    <a:ext uri="{A12FA001-AC4F-418D-AE19-62706E023703}">
                      <ahyp:hlinkClr val="tx"/>
                    </a:ext>
                  </a:extLst>
                </a:hlinkClick>
              </a:rPr>
              <a:t>https://www.sciencedirect.com/science/article/pii/S1084804521001557</a:t>
            </a:r>
            <a:r>
              <a:rPr lang="ko">
                <a:solidFill>
                  <a:srgbClr val="0E0E0E"/>
                </a:solidFill>
              </a:rPr>
              <a:t>)</a:t>
            </a:r>
            <a:endParaRPr>
              <a:solidFill>
                <a:srgbClr val="0E0E0E"/>
              </a:solidFill>
            </a:endParaRPr>
          </a:p>
          <a:p>
            <a:pPr indent="-311150" lvl="0" marL="457200" rtl="0" algn="l">
              <a:lnSpc>
                <a:spcPct val="150000"/>
              </a:lnSpc>
              <a:spcBef>
                <a:spcPts val="0"/>
              </a:spcBef>
              <a:spcAft>
                <a:spcPts val="0"/>
              </a:spcAft>
              <a:buClr>
                <a:srgbClr val="0E0E0E"/>
              </a:buClr>
              <a:buSzPts val="1300"/>
              <a:buChar char="●"/>
            </a:pPr>
            <a:r>
              <a:rPr lang="ko">
                <a:solidFill>
                  <a:srgbClr val="0E0E0E"/>
                </a:solidFill>
              </a:rPr>
              <a:t>Victor, Friedhelm and Bianca Katharina Lüders. “Measuring Ethereum-Based ERC20 Token Networks.” Financial Cryptography (2019)</a:t>
            </a:r>
            <a:endParaRPr>
              <a:solidFill>
                <a:srgbClr val="0E0E0E"/>
              </a:solidFill>
            </a:endParaRPr>
          </a:p>
          <a:p>
            <a:pPr indent="-311150" lvl="0" marL="457200" rtl="0" algn="l">
              <a:lnSpc>
                <a:spcPct val="150000"/>
              </a:lnSpc>
              <a:spcBef>
                <a:spcPts val="0"/>
              </a:spcBef>
              <a:spcAft>
                <a:spcPts val="0"/>
              </a:spcAft>
              <a:buClr>
                <a:srgbClr val="0E0E0E"/>
              </a:buClr>
              <a:buSzPts val="1300"/>
              <a:buChar char="●"/>
            </a:pPr>
            <a:r>
              <a:rPr lang="ko">
                <a:solidFill>
                  <a:srgbClr val="0E0E0E"/>
                </a:solidFill>
              </a:rPr>
              <a:t>Abbas, H., Caprolu, M., Di Pietro, R. (2024). Understanding Polkadot Through Graph Analysis: Transaction Model, Network Properties, and Insights. In: Baldimtsi, F., Cachin, C. (eds) Financial Cryptography and Data Security. FC 2023. Lecture Notes in Computer Science, vol 13951. Springer, Cham. https://doi.org/10.1007/978-3-031-47751-5_15</a:t>
            </a:r>
            <a:endParaRPr sz="1335">
              <a:solidFill>
                <a:srgbClr val="0E0E0E"/>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1" name="Shape 591"/>
        <p:cNvGrpSpPr/>
        <p:nvPr/>
      </p:nvGrpSpPr>
      <p:grpSpPr>
        <a:xfrm>
          <a:off x="0" y="0"/>
          <a:ext cx="0" cy="0"/>
          <a:chOff x="0" y="0"/>
          <a:chExt cx="0" cy="0"/>
        </a:xfrm>
      </p:grpSpPr>
      <p:sp>
        <p:nvSpPr>
          <p:cNvPr id="592" name="Google Shape;592;p74"/>
          <p:cNvSpPr txBox="1"/>
          <p:nvPr>
            <p:ph idx="4294967295" type="ctrTitle"/>
          </p:nvPr>
        </p:nvSpPr>
        <p:spPr>
          <a:xfrm>
            <a:off x="4085950" y="1258850"/>
            <a:ext cx="4746300" cy="1630800"/>
          </a:xfrm>
          <a:prstGeom prst="rect">
            <a:avLst/>
          </a:prstGeom>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ko" sz="3500">
                <a:solidFill>
                  <a:srgbClr val="FFFFFF"/>
                </a:solidFill>
              </a:rPr>
              <a:t>Thank you</a:t>
            </a:r>
            <a:endParaRPr sz="3500">
              <a:solidFill>
                <a:srgbClr val="FFFFFF"/>
              </a:solidFill>
            </a:endParaRPr>
          </a:p>
        </p:txBody>
      </p:sp>
      <p:sp>
        <p:nvSpPr>
          <p:cNvPr id="593" name="Google Shape;593;p74"/>
          <p:cNvSpPr/>
          <p:nvPr/>
        </p:nvSpPr>
        <p:spPr>
          <a:xfrm>
            <a:off x="6015198" y="1419175"/>
            <a:ext cx="8880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E0E0E"/>
              </a:solidFill>
              <a:latin typeface="Lato"/>
              <a:ea typeface="Lato"/>
              <a:cs typeface="Lato"/>
              <a:sym typeface="Lato"/>
            </a:endParaRPr>
          </a:p>
        </p:txBody>
      </p:sp>
      <p:pic>
        <p:nvPicPr>
          <p:cNvPr id="594" name="Google Shape;594;p74"/>
          <p:cNvPicPr preferRelativeResize="0"/>
          <p:nvPr/>
        </p:nvPicPr>
        <p:blipFill>
          <a:blip r:embed="rId3">
            <a:alphaModFix/>
          </a:blip>
          <a:stretch>
            <a:fillRect/>
          </a:stretch>
        </p:blipFill>
        <p:spPr>
          <a:xfrm>
            <a:off x="-12" y="0"/>
            <a:ext cx="3857626" cy="5143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8" name="Shape 598"/>
        <p:cNvGrpSpPr/>
        <p:nvPr/>
      </p:nvGrpSpPr>
      <p:grpSpPr>
        <a:xfrm>
          <a:off x="0" y="0"/>
          <a:ext cx="0" cy="0"/>
          <a:chOff x="0" y="0"/>
          <a:chExt cx="0" cy="0"/>
        </a:xfrm>
      </p:grpSpPr>
      <p:sp>
        <p:nvSpPr>
          <p:cNvPr id="599" name="Google Shape;599;p75"/>
          <p:cNvSpPr txBox="1"/>
          <p:nvPr>
            <p:ph idx="4294967295" type="ctrTitle"/>
          </p:nvPr>
        </p:nvSpPr>
        <p:spPr>
          <a:xfrm>
            <a:off x="311700" y="1258850"/>
            <a:ext cx="8520600" cy="1630800"/>
          </a:xfrm>
          <a:prstGeom prst="rect">
            <a:avLst/>
          </a:prstGeom>
          <a:ln>
            <a:noFill/>
          </a:ln>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ko" sz="3500">
                <a:solidFill>
                  <a:srgbClr val="FFFFFF"/>
                </a:solidFill>
              </a:rPr>
              <a:t>Appendix</a:t>
            </a:r>
            <a:endParaRPr sz="3500">
              <a:solidFill>
                <a:srgbClr val="FFFFFF"/>
              </a:solidFill>
            </a:endParaRPr>
          </a:p>
        </p:txBody>
      </p:sp>
      <p:sp>
        <p:nvSpPr>
          <p:cNvPr id="600" name="Google Shape;600;p75"/>
          <p:cNvSpPr/>
          <p:nvPr/>
        </p:nvSpPr>
        <p:spPr>
          <a:xfrm>
            <a:off x="3775050" y="1419175"/>
            <a:ext cx="15939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E0E0E"/>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04" name="Shape 604"/>
        <p:cNvGrpSpPr/>
        <p:nvPr/>
      </p:nvGrpSpPr>
      <p:grpSpPr>
        <a:xfrm>
          <a:off x="0" y="0"/>
          <a:ext cx="0" cy="0"/>
          <a:chOff x="0" y="0"/>
          <a:chExt cx="0" cy="0"/>
        </a:xfrm>
      </p:grpSpPr>
      <p:sp>
        <p:nvSpPr>
          <p:cNvPr id="605" name="Google Shape;605;p76"/>
          <p:cNvSpPr txBox="1"/>
          <p:nvPr/>
        </p:nvSpPr>
        <p:spPr>
          <a:xfrm>
            <a:off x="456125" y="1795250"/>
            <a:ext cx="20811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300">
                <a:solidFill>
                  <a:schemeClr val="accent1"/>
                </a:solidFill>
                <a:latin typeface="Raleway"/>
                <a:ea typeface="Raleway"/>
                <a:cs typeface="Raleway"/>
                <a:sym typeface="Raleway"/>
              </a:rPr>
              <a:t>Incoming vs. outgoing: </a:t>
            </a:r>
            <a:endParaRPr b="1" sz="1300">
              <a:solidFill>
                <a:schemeClr val="accent1"/>
              </a:solidFill>
              <a:latin typeface="Raleway"/>
              <a:ea typeface="Raleway"/>
              <a:cs typeface="Raleway"/>
              <a:sym typeface="Raleway"/>
            </a:endParaRPr>
          </a:p>
        </p:txBody>
      </p:sp>
      <p:pic>
        <p:nvPicPr>
          <p:cNvPr id="606" name="Google Shape;606;p76"/>
          <p:cNvPicPr preferRelativeResize="0"/>
          <p:nvPr/>
        </p:nvPicPr>
        <p:blipFill>
          <a:blip r:embed="rId3">
            <a:alphaModFix/>
          </a:blip>
          <a:stretch>
            <a:fillRect/>
          </a:stretch>
        </p:blipFill>
        <p:spPr>
          <a:xfrm>
            <a:off x="2523400" y="1605475"/>
            <a:ext cx="4097198" cy="3229076"/>
          </a:xfrm>
          <a:prstGeom prst="rect">
            <a:avLst/>
          </a:prstGeom>
          <a:noFill/>
          <a:ln>
            <a:noFill/>
          </a:ln>
        </p:spPr>
      </p:pic>
      <p:sp>
        <p:nvSpPr>
          <p:cNvPr id="607" name="Google Shape;607;p76"/>
          <p:cNvSpPr txBox="1"/>
          <p:nvPr/>
        </p:nvSpPr>
        <p:spPr>
          <a:xfrm>
            <a:off x="-3325" y="2913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8" name="Google Shape;608;p76"/>
          <p:cNvSpPr txBox="1"/>
          <p:nvPr>
            <p:ph idx="4294967295" type="ctrTitle"/>
          </p:nvPr>
        </p:nvSpPr>
        <p:spPr>
          <a:xfrm>
            <a:off x="456125" y="364950"/>
            <a:ext cx="42669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Transaction analysis  </a:t>
            </a:r>
            <a:endParaRPr sz="2000">
              <a:solidFill>
                <a:srgbClr val="1D49A7"/>
              </a:solidFill>
            </a:endParaRPr>
          </a:p>
        </p:txBody>
      </p:sp>
      <p:sp>
        <p:nvSpPr>
          <p:cNvPr id="609" name="Google Shape;609;p76"/>
          <p:cNvSpPr txBox="1"/>
          <p:nvPr/>
        </p:nvSpPr>
        <p:spPr>
          <a:xfrm>
            <a:off x="6837125" y="2211650"/>
            <a:ext cx="197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거래빈도가 굉장히 높고, incoming의 비중이 많</a:t>
            </a:r>
            <a:r>
              <a:rPr lang="ko"/>
              <a:t>음:</a:t>
            </a:r>
            <a:br>
              <a:rPr lang="ko"/>
            </a:br>
            <a:r>
              <a:rPr lang="ko"/>
              <a:t>거래소/퍼블릭 관련 지갑 예상</a:t>
            </a:r>
            <a:endParaRPr sz="11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13" name="Shape 613"/>
        <p:cNvGrpSpPr/>
        <p:nvPr/>
      </p:nvGrpSpPr>
      <p:grpSpPr>
        <a:xfrm>
          <a:off x="0" y="0"/>
          <a:ext cx="0" cy="0"/>
          <a:chOff x="0" y="0"/>
          <a:chExt cx="0" cy="0"/>
        </a:xfrm>
      </p:grpSpPr>
      <p:sp>
        <p:nvSpPr>
          <p:cNvPr id="614" name="Google Shape;614;p77"/>
          <p:cNvSpPr txBox="1"/>
          <p:nvPr>
            <p:ph idx="1" type="body"/>
          </p:nvPr>
        </p:nvSpPr>
        <p:spPr>
          <a:xfrm>
            <a:off x="724950" y="1912701"/>
            <a:ext cx="7697400" cy="292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ko"/>
              <a:t>Note</a:t>
            </a:r>
            <a:endParaRPr/>
          </a:p>
          <a:p>
            <a:pPr indent="0" lvl="0" marL="0" rtl="0" algn="l">
              <a:lnSpc>
                <a:spcPct val="115000"/>
              </a:lnSpc>
              <a:spcBef>
                <a:spcPts val="0"/>
              </a:spcBef>
              <a:spcAft>
                <a:spcPts val="0"/>
              </a:spcAft>
              <a:buNone/>
            </a:pPr>
            <a:r>
              <a:rPr lang="ko" sz="1100"/>
              <a:t>목표: 온체인 트랜잭션 모니터링 시스템 개발</a:t>
            </a:r>
            <a:endParaRPr sz="1100"/>
          </a:p>
          <a:p>
            <a:pPr indent="0" lvl="0" marL="0" rtl="0" algn="l">
              <a:lnSpc>
                <a:spcPct val="115000"/>
              </a:lnSpc>
              <a:spcBef>
                <a:spcPts val="0"/>
              </a:spcBef>
              <a:spcAft>
                <a:spcPts val="0"/>
              </a:spcAft>
              <a:buNone/>
            </a:pPr>
            <a:r>
              <a:rPr lang="ko" sz="1100"/>
              <a:t>가설: 특정 사건(이벤트)이 전체 네트워크 구조에 영향을 미친다(네트워크 구조를 변화시킨다)</a:t>
            </a:r>
            <a:endParaRPr sz="1100"/>
          </a:p>
          <a:p>
            <a:pPr indent="0" lvl="0" marL="0" rtl="0" algn="l">
              <a:lnSpc>
                <a:spcPct val="115000"/>
              </a:lnSpc>
              <a:spcBef>
                <a:spcPts val="0"/>
              </a:spcBef>
              <a:spcAft>
                <a:spcPts val="0"/>
              </a:spcAft>
              <a:buNone/>
            </a:pPr>
            <a:r>
              <a:rPr lang="ko" sz="1100"/>
              <a:t>C</a:t>
            </a:r>
            <a:r>
              <a:rPr lang="ko" sz="1100"/>
              <a:t>entrality </a:t>
            </a:r>
            <a:endParaRPr sz="1100"/>
          </a:p>
          <a:p>
            <a:pPr indent="0" lvl="0" marL="0" rtl="0" algn="l">
              <a:lnSpc>
                <a:spcPct val="115000"/>
              </a:lnSpc>
              <a:spcBef>
                <a:spcPts val="0"/>
              </a:spcBef>
              <a:spcAft>
                <a:spcPts val="0"/>
              </a:spcAft>
              <a:buNone/>
            </a:pPr>
            <a:r>
              <a:rPr lang="ko" sz="1100"/>
              <a:t>Indegree/outdegree</a:t>
            </a:r>
            <a:br>
              <a:rPr lang="ko" sz="1100"/>
            </a:br>
            <a:r>
              <a:rPr lang="ko" sz="1100"/>
              <a:t>Assortativity, Reciprocity, Transitivity </a:t>
            </a:r>
            <a:endParaRPr sz="1100"/>
          </a:p>
          <a:p>
            <a:pPr indent="0" lvl="0" marL="0" rtl="0" algn="l">
              <a:lnSpc>
                <a:spcPct val="115000"/>
              </a:lnSpc>
              <a:spcBef>
                <a:spcPts val="0"/>
              </a:spcBef>
              <a:spcAft>
                <a:spcPts val="0"/>
              </a:spcAft>
              <a:buNone/>
            </a:pPr>
            <a:r>
              <a:rPr lang="ko" sz="1100"/>
              <a:t>power law assumption (CDF, cumulative distribution function) </a:t>
            </a:r>
            <a:endParaRPr sz="1100"/>
          </a:p>
          <a:p>
            <a:pPr indent="0" lvl="0" marL="0" rtl="0" algn="l">
              <a:lnSpc>
                <a:spcPct val="115000"/>
              </a:lnSpc>
              <a:spcBef>
                <a:spcPts val="0"/>
              </a:spcBef>
              <a:spcAft>
                <a:spcPts val="0"/>
              </a:spcAft>
              <a:buNone/>
            </a:pPr>
            <a:r>
              <a:rPr lang="ko" sz="1100"/>
              <a:t>clustering coefficient, pagerank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ko" sz="1100"/>
              <a:t>온체인 트래킹 시스템 + 연구 방법론, 라벨링 </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18" name="Shape 618"/>
        <p:cNvGrpSpPr/>
        <p:nvPr/>
      </p:nvGrpSpPr>
      <p:grpSpPr>
        <a:xfrm>
          <a:off x="0" y="0"/>
          <a:ext cx="0" cy="0"/>
          <a:chOff x="0" y="0"/>
          <a:chExt cx="0" cy="0"/>
        </a:xfrm>
      </p:grpSpPr>
      <p:sp>
        <p:nvSpPr>
          <p:cNvPr id="619" name="Google Shape;619;p78"/>
          <p:cNvSpPr txBox="1"/>
          <p:nvPr>
            <p:ph idx="1" type="body"/>
          </p:nvPr>
        </p:nvSpPr>
        <p:spPr>
          <a:xfrm>
            <a:off x="723300" y="1009676"/>
            <a:ext cx="7697400" cy="29205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ko" sz="1700">
                <a:solidFill>
                  <a:schemeClr val="dk2"/>
                </a:solidFill>
                <a:latin typeface="Arial"/>
                <a:ea typeface="Arial"/>
                <a:cs typeface="Arial"/>
                <a:sym typeface="Arial"/>
              </a:rPr>
              <a:t>Node의 크기를 이웃 노드의 수로 바꿔서 노드끼리의 관계를 더 자세히 살펴볼 수 있음.</a:t>
            </a:r>
            <a:endParaRPr sz="1700">
              <a:solidFill>
                <a:schemeClr val="dk2"/>
              </a:solidFill>
              <a:latin typeface="Arial"/>
              <a:ea typeface="Arial"/>
              <a:cs typeface="Arial"/>
              <a:sym typeface="Arial"/>
            </a:endParaRPr>
          </a:p>
          <a:p>
            <a:pPr indent="-330200" lvl="0" marL="457200" rtl="0" algn="l">
              <a:lnSpc>
                <a:spcPct val="115000"/>
              </a:lnSpc>
              <a:spcBef>
                <a:spcPts val="1200"/>
              </a:spcBef>
              <a:spcAft>
                <a:spcPts val="0"/>
              </a:spcAft>
              <a:buClr>
                <a:schemeClr val="dk2"/>
              </a:buClr>
              <a:buSzPts val="1600"/>
              <a:buFont typeface="Arial"/>
              <a:buAutoNum type="arabicPeriod"/>
            </a:pPr>
            <a:r>
              <a:rPr lang="ko" sz="1600" u="sng">
                <a:solidFill>
                  <a:schemeClr val="hlink"/>
                </a:solidFill>
                <a:latin typeface="Arial"/>
                <a:ea typeface="Arial"/>
                <a:cs typeface="Arial"/>
                <a:sym typeface="Arial"/>
                <a:hlinkClick r:id="rId3"/>
              </a:rPr>
              <a:t>2022.11.10 ~ 2022.11.24 </a:t>
            </a:r>
            <a:endParaRPr sz="1600">
              <a:solidFill>
                <a:schemeClr val="dk2"/>
              </a:solidFill>
              <a:latin typeface="Arial"/>
              <a:ea typeface="Arial"/>
              <a:cs typeface="Arial"/>
              <a:sym typeface="Arial"/>
            </a:endParaRPr>
          </a:p>
          <a:p>
            <a:pPr indent="-330200" lvl="2" marL="1371600" rtl="0" algn="l">
              <a:lnSpc>
                <a:spcPct val="115000"/>
              </a:lnSpc>
              <a:spcBef>
                <a:spcPts val="0"/>
              </a:spcBef>
              <a:spcAft>
                <a:spcPts val="0"/>
              </a:spcAft>
              <a:buClr>
                <a:schemeClr val="dk2"/>
              </a:buClr>
              <a:buSzPts val="1600"/>
              <a:buFont typeface="Arial"/>
              <a:buChar char="■"/>
            </a:pPr>
            <a:r>
              <a:rPr lang="ko" sz="1600">
                <a:solidFill>
                  <a:schemeClr val="dk2"/>
                </a:solidFill>
                <a:latin typeface="Arial"/>
                <a:ea typeface="Arial"/>
                <a:cs typeface="Arial"/>
                <a:sym typeface="Arial"/>
              </a:rPr>
              <a:t>유의종목 지정 이후 ~ 상장폐지 발표</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dk2"/>
              </a:buClr>
              <a:buSzPts val="1600"/>
              <a:buFont typeface="Arial"/>
              <a:buAutoNum type="arabicPeriod"/>
            </a:pPr>
            <a:r>
              <a:rPr lang="ko" sz="1600" u="sng">
                <a:solidFill>
                  <a:schemeClr val="hlink"/>
                </a:solidFill>
                <a:latin typeface="Arial"/>
                <a:ea typeface="Arial"/>
                <a:cs typeface="Arial"/>
                <a:sym typeface="Arial"/>
                <a:hlinkClick r:id="rId4"/>
              </a:rPr>
              <a:t>2022.11.25 ~ 2022.12.08</a:t>
            </a:r>
            <a:endParaRPr sz="1600">
              <a:solidFill>
                <a:schemeClr val="dk2"/>
              </a:solidFill>
              <a:latin typeface="Arial"/>
              <a:ea typeface="Arial"/>
              <a:cs typeface="Arial"/>
              <a:sym typeface="Arial"/>
            </a:endParaRPr>
          </a:p>
          <a:p>
            <a:pPr indent="-330200" lvl="2" marL="1371600" rtl="0" algn="l">
              <a:lnSpc>
                <a:spcPct val="115000"/>
              </a:lnSpc>
              <a:spcBef>
                <a:spcPts val="0"/>
              </a:spcBef>
              <a:spcAft>
                <a:spcPts val="0"/>
              </a:spcAft>
              <a:buClr>
                <a:schemeClr val="dk2"/>
              </a:buClr>
              <a:buSzPts val="1600"/>
              <a:buFont typeface="Arial"/>
              <a:buChar char="■"/>
            </a:pPr>
            <a:r>
              <a:rPr lang="ko" sz="1600">
                <a:solidFill>
                  <a:schemeClr val="dk2"/>
                </a:solidFill>
                <a:latin typeface="Arial"/>
                <a:ea typeface="Arial"/>
                <a:cs typeface="Arial"/>
                <a:sym typeface="Arial"/>
              </a:rPr>
              <a:t>상장폐지 발표 이후 ~ 국내거래소 거래지원 종료 </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dk2"/>
              </a:buClr>
              <a:buSzPts val="1600"/>
              <a:buFont typeface="Arial"/>
              <a:buAutoNum type="arabicPeriod"/>
            </a:pPr>
            <a:r>
              <a:rPr lang="ko" sz="1600" u="sng">
                <a:solidFill>
                  <a:schemeClr val="hlink"/>
                </a:solidFill>
                <a:latin typeface="Arial"/>
                <a:ea typeface="Arial"/>
                <a:cs typeface="Arial"/>
                <a:sym typeface="Arial"/>
                <a:hlinkClick r:id="rId5"/>
              </a:rPr>
              <a:t>2023.02.09 ~ 2023.02.23 </a:t>
            </a:r>
            <a:endParaRPr sz="1600">
              <a:solidFill>
                <a:schemeClr val="dk2"/>
              </a:solidFill>
              <a:latin typeface="Arial"/>
              <a:ea typeface="Arial"/>
              <a:cs typeface="Arial"/>
              <a:sym typeface="Arial"/>
            </a:endParaRPr>
          </a:p>
          <a:p>
            <a:pPr indent="-330200" lvl="2" marL="1371600" rtl="0" algn="l">
              <a:lnSpc>
                <a:spcPct val="115000"/>
              </a:lnSpc>
              <a:spcBef>
                <a:spcPts val="0"/>
              </a:spcBef>
              <a:spcAft>
                <a:spcPts val="0"/>
              </a:spcAft>
              <a:buClr>
                <a:schemeClr val="dk2"/>
              </a:buClr>
              <a:buSzPts val="1600"/>
              <a:buChar char="■"/>
            </a:pPr>
            <a:r>
              <a:rPr lang="ko" sz="1600">
                <a:solidFill>
                  <a:schemeClr val="dk2"/>
                </a:solidFill>
              </a:rPr>
              <a:t>코인원 재상장</a:t>
            </a:r>
            <a:endParaRPr sz="1100"/>
          </a:p>
        </p:txBody>
      </p:sp>
      <p:sp>
        <p:nvSpPr>
          <p:cNvPr id="620" name="Google Shape;620;p78"/>
          <p:cNvSpPr txBox="1"/>
          <p:nvPr>
            <p:ph idx="4294967295" type="ctrTitle"/>
          </p:nvPr>
        </p:nvSpPr>
        <p:spPr>
          <a:xfrm>
            <a:off x="456125" y="364950"/>
            <a:ext cx="78813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2 : Other Network Visualization</a:t>
            </a:r>
            <a:endParaRPr sz="2000">
              <a:solidFill>
                <a:srgbClr val="1D49A7"/>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24" name="Shape 624"/>
        <p:cNvGrpSpPr/>
        <p:nvPr/>
      </p:nvGrpSpPr>
      <p:grpSpPr>
        <a:xfrm>
          <a:off x="0" y="0"/>
          <a:ext cx="0" cy="0"/>
          <a:chOff x="0" y="0"/>
          <a:chExt cx="0" cy="0"/>
        </a:xfrm>
      </p:grpSpPr>
      <p:sp>
        <p:nvSpPr>
          <p:cNvPr id="625" name="Google Shape;625;p79"/>
          <p:cNvSpPr txBox="1"/>
          <p:nvPr>
            <p:ph idx="4294967295"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WEMIX 2023.02.16. </a:t>
            </a:r>
            <a:endParaRPr/>
          </a:p>
        </p:txBody>
      </p:sp>
      <p:sp>
        <p:nvSpPr>
          <p:cNvPr id="626" name="Google Shape;626;p79"/>
          <p:cNvSpPr txBox="1"/>
          <p:nvPr>
            <p:ph idx="4294967295" type="body"/>
          </p:nvPr>
        </p:nvSpPr>
        <p:spPr>
          <a:xfrm>
            <a:off x="80670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ko"/>
              <a:t>분석 기간 (2023.02.09.~2023.02.23.) 주요 이벤트</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27" name="Google Shape;627;p79"/>
          <p:cNvPicPr preferRelativeResize="0"/>
          <p:nvPr/>
        </p:nvPicPr>
        <p:blipFill rotWithShape="1">
          <a:blip r:embed="rId3">
            <a:alphaModFix/>
          </a:blip>
          <a:srcRect b="0" l="0" r="0" t="5499"/>
          <a:stretch/>
        </p:blipFill>
        <p:spPr>
          <a:xfrm>
            <a:off x="1004375" y="2445725"/>
            <a:ext cx="5288950" cy="2261100"/>
          </a:xfrm>
          <a:prstGeom prst="rect">
            <a:avLst/>
          </a:prstGeom>
          <a:noFill/>
          <a:ln>
            <a:noFill/>
          </a:ln>
        </p:spPr>
      </p:pic>
      <p:sp>
        <p:nvSpPr>
          <p:cNvPr id="628" name="Google Shape;628;p79"/>
          <p:cNvSpPr txBox="1"/>
          <p:nvPr>
            <p:ph idx="4294967295" type="title"/>
          </p:nvPr>
        </p:nvSpPr>
        <p:spPr>
          <a:xfrm>
            <a:off x="727650" y="558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분석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32" name="Shape 632"/>
        <p:cNvGrpSpPr/>
        <p:nvPr/>
      </p:nvGrpSpPr>
      <p:grpSpPr>
        <a:xfrm>
          <a:off x="0" y="0"/>
          <a:ext cx="0" cy="0"/>
          <a:chOff x="0" y="0"/>
          <a:chExt cx="0" cy="0"/>
        </a:xfrm>
      </p:grpSpPr>
      <p:pic>
        <p:nvPicPr>
          <p:cNvPr id="633" name="Google Shape;633;p80"/>
          <p:cNvPicPr preferRelativeResize="0"/>
          <p:nvPr/>
        </p:nvPicPr>
        <p:blipFill rotWithShape="1">
          <a:blip r:embed="rId3">
            <a:alphaModFix/>
          </a:blip>
          <a:srcRect b="0" l="7564" r="49868" t="0"/>
          <a:stretch/>
        </p:blipFill>
        <p:spPr>
          <a:xfrm>
            <a:off x="727650" y="1659025"/>
            <a:ext cx="2929248" cy="3058350"/>
          </a:xfrm>
          <a:prstGeom prst="rect">
            <a:avLst/>
          </a:prstGeom>
          <a:noFill/>
          <a:ln>
            <a:noFill/>
          </a:ln>
        </p:spPr>
      </p:pic>
      <p:sp>
        <p:nvSpPr>
          <p:cNvPr id="634" name="Google Shape;634;p80"/>
          <p:cNvSpPr txBox="1"/>
          <p:nvPr>
            <p:ph idx="4294967295" type="ctrTitle"/>
          </p:nvPr>
        </p:nvSpPr>
        <p:spPr>
          <a:xfrm>
            <a:off x="445275" y="3649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a:t>
            </a:r>
            <a:endParaRPr sz="2000">
              <a:solidFill>
                <a:srgbClr val="1D49A7"/>
              </a:solidFill>
            </a:endParaRPr>
          </a:p>
        </p:txBody>
      </p:sp>
      <p:sp>
        <p:nvSpPr>
          <p:cNvPr id="635" name="Google Shape;635;p80"/>
          <p:cNvSpPr txBox="1"/>
          <p:nvPr>
            <p:ph idx="1" type="body"/>
          </p:nvPr>
        </p:nvSpPr>
        <p:spPr>
          <a:xfrm>
            <a:off x="4227925" y="4781850"/>
            <a:ext cx="5019600" cy="3306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sp>
        <p:nvSpPr>
          <p:cNvPr id="636" name="Google Shape;636;p80"/>
          <p:cNvSpPr txBox="1"/>
          <p:nvPr/>
        </p:nvSpPr>
        <p:spPr>
          <a:xfrm>
            <a:off x="5258325" y="1852800"/>
            <a:ext cx="3914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accent1"/>
                </a:solidFill>
                <a:latin typeface="Lato"/>
                <a:ea typeface="Lato"/>
                <a:cs typeface="Lato"/>
                <a:sym typeface="Lato"/>
              </a:rPr>
              <a:t>의미 설명 </a:t>
            </a:r>
            <a:endParaRPr sz="1300">
              <a:solidFill>
                <a:schemeClr val="accent1"/>
              </a:solidFill>
              <a:latin typeface="Lato"/>
              <a:ea typeface="Lato"/>
              <a:cs typeface="Lato"/>
              <a:sym typeface="Lato"/>
            </a:endParaRPr>
          </a:p>
          <a:p>
            <a:pPr indent="0" lvl="0" marL="0" rtl="0" algn="l">
              <a:spcBef>
                <a:spcPts val="0"/>
              </a:spcBef>
              <a:spcAft>
                <a:spcPts val="0"/>
              </a:spcAft>
              <a:buNone/>
            </a:pPr>
            <a:r>
              <a:rPr lang="ko" sz="1300">
                <a:solidFill>
                  <a:schemeClr val="accent1"/>
                </a:solidFill>
                <a:latin typeface="Lato"/>
                <a:ea typeface="Lato"/>
                <a:cs typeface="Lato"/>
                <a:sym typeface="Lato"/>
              </a:rPr>
              <a:t>추후 간단</a:t>
            </a:r>
            <a:r>
              <a:rPr lang="ko" sz="1300">
                <a:solidFill>
                  <a:schemeClr val="accent1"/>
                </a:solidFill>
                <a:latin typeface="Lato"/>
                <a:ea typeface="Lato"/>
                <a:cs typeface="Lato"/>
                <a:sym typeface="Lato"/>
              </a:rPr>
              <a:t>히 </a:t>
            </a:r>
            <a:r>
              <a:rPr lang="ko" sz="1300">
                <a:solidFill>
                  <a:schemeClr val="accent1"/>
                </a:solidFill>
                <a:latin typeface="Lato"/>
                <a:ea typeface="Lato"/>
                <a:cs typeface="Lato"/>
                <a:sym typeface="Lato"/>
              </a:rPr>
              <a:t>라벨링</a:t>
            </a:r>
            <a:endParaRPr sz="1300">
              <a:solidFill>
                <a:schemeClr val="accent1"/>
              </a:solidFill>
              <a:latin typeface="Lato"/>
              <a:ea typeface="Lato"/>
              <a:cs typeface="Lato"/>
              <a:sym typeface="Lato"/>
            </a:endParaRPr>
          </a:p>
        </p:txBody>
      </p:sp>
      <p:sp>
        <p:nvSpPr>
          <p:cNvPr id="637" name="Google Shape;637;p80"/>
          <p:cNvSpPr txBox="1"/>
          <p:nvPr>
            <p:ph idx="4294967295" type="title"/>
          </p:nvPr>
        </p:nvSpPr>
        <p:spPr>
          <a:xfrm>
            <a:off x="727650" y="1086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WEMIX 2023.02.16. : Betweenness Centrality </a:t>
            </a:r>
            <a:endParaRPr/>
          </a:p>
        </p:txBody>
      </p:sp>
      <p:sp>
        <p:nvSpPr>
          <p:cNvPr id="638" name="Google Shape;638;p80"/>
          <p:cNvSpPr txBox="1"/>
          <p:nvPr/>
        </p:nvSpPr>
        <p:spPr>
          <a:xfrm>
            <a:off x="1658125" y="4754700"/>
            <a:ext cx="10683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E0E0E"/>
                </a:solidFill>
                <a:latin typeface="Lato"/>
                <a:ea typeface="Lato"/>
                <a:cs typeface="Lato"/>
                <a:sym typeface="Lato"/>
              </a:rPr>
              <a:t>Figure 4</a:t>
            </a:r>
            <a:endParaRPr sz="1200">
              <a:solidFill>
                <a:srgbClr val="0E0E0E"/>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42" name="Shape 642"/>
        <p:cNvGrpSpPr/>
        <p:nvPr/>
      </p:nvGrpSpPr>
      <p:grpSpPr>
        <a:xfrm>
          <a:off x="0" y="0"/>
          <a:ext cx="0" cy="0"/>
          <a:chOff x="0" y="0"/>
          <a:chExt cx="0" cy="0"/>
        </a:xfrm>
      </p:grpSpPr>
      <p:pic>
        <p:nvPicPr>
          <p:cNvPr id="643" name="Google Shape;643;p81"/>
          <p:cNvPicPr preferRelativeResize="0"/>
          <p:nvPr/>
        </p:nvPicPr>
        <p:blipFill rotWithShape="1">
          <a:blip r:embed="rId3">
            <a:alphaModFix/>
          </a:blip>
          <a:srcRect b="0" l="50457" r="5173" t="0"/>
          <a:stretch/>
        </p:blipFill>
        <p:spPr>
          <a:xfrm>
            <a:off x="727650" y="1621700"/>
            <a:ext cx="3053223" cy="3058350"/>
          </a:xfrm>
          <a:prstGeom prst="rect">
            <a:avLst/>
          </a:prstGeom>
          <a:noFill/>
          <a:ln>
            <a:noFill/>
          </a:ln>
        </p:spPr>
      </p:pic>
      <p:sp>
        <p:nvSpPr>
          <p:cNvPr id="644" name="Google Shape;644;p81"/>
          <p:cNvSpPr txBox="1"/>
          <p:nvPr>
            <p:ph idx="4294967295" type="ctrTitle"/>
          </p:nvPr>
        </p:nvSpPr>
        <p:spPr>
          <a:xfrm>
            <a:off x="445275" y="3649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a:t>
            </a:r>
            <a:endParaRPr sz="2000">
              <a:solidFill>
                <a:srgbClr val="1D49A7"/>
              </a:solidFill>
            </a:endParaRPr>
          </a:p>
        </p:txBody>
      </p:sp>
      <p:sp>
        <p:nvSpPr>
          <p:cNvPr id="645" name="Google Shape;645;p81"/>
          <p:cNvSpPr txBox="1"/>
          <p:nvPr>
            <p:ph idx="1" type="body"/>
          </p:nvPr>
        </p:nvSpPr>
        <p:spPr>
          <a:xfrm>
            <a:off x="3915750" y="4680050"/>
            <a:ext cx="4148400" cy="3306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Source: https://velog.io/@stapers/Lecture-4-PageRank</a:t>
            </a:r>
            <a:endParaRPr sz="1022"/>
          </a:p>
        </p:txBody>
      </p:sp>
      <p:sp>
        <p:nvSpPr>
          <p:cNvPr id="646" name="Google Shape;646;p81"/>
          <p:cNvSpPr txBox="1"/>
          <p:nvPr>
            <p:ph idx="4294967295" type="title"/>
          </p:nvPr>
        </p:nvSpPr>
        <p:spPr>
          <a:xfrm>
            <a:off x="727650" y="1086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WEMIX 2023.02.16. : Page Rank</a:t>
            </a:r>
            <a:endParaRPr/>
          </a:p>
        </p:txBody>
      </p:sp>
      <p:sp>
        <p:nvSpPr>
          <p:cNvPr id="647" name="Google Shape;647;p81"/>
          <p:cNvSpPr txBox="1"/>
          <p:nvPr/>
        </p:nvSpPr>
        <p:spPr>
          <a:xfrm>
            <a:off x="3915750" y="1621700"/>
            <a:ext cx="3914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accent1"/>
                </a:solidFill>
                <a:latin typeface="Lato"/>
                <a:ea typeface="Lato"/>
                <a:cs typeface="Lato"/>
                <a:sym typeface="Lato"/>
              </a:rPr>
              <a:t>추후 간단히 라벨링?</a:t>
            </a:r>
            <a:endParaRPr sz="1300">
              <a:solidFill>
                <a:schemeClr val="accent1"/>
              </a:solidFill>
              <a:latin typeface="Lato"/>
              <a:ea typeface="Lato"/>
              <a:cs typeface="Lato"/>
              <a:sym typeface="Lato"/>
            </a:endParaRPr>
          </a:p>
          <a:p>
            <a:pPr indent="0" lvl="0" marL="0" rtl="0" algn="l">
              <a:spcBef>
                <a:spcPts val="0"/>
              </a:spcBef>
              <a:spcAft>
                <a:spcPts val="0"/>
              </a:spcAft>
              <a:buNone/>
            </a:pPr>
            <a:r>
              <a:rPr lang="ko" sz="1300">
                <a:solidFill>
                  <a:schemeClr val="accent1"/>
                </a:solidFill>
                <a:latin typeface="Lato"/>
                <a:ea typeface="Lato"/>
                <a:cs typeface="Lato"/>
                <a:sym typeface="Lato"/>
              </a:rPr>
              <a:t>설</a:t>
            </a:r>
            <a:r>
              <a:rPr lang="ko" sz="1300">
                <a:solidFill>
                  <a:schemeClr val="accent1"/>
                </a:solidFill>
                <a:latin typeface="Lato"/>
                <a:ea typeface="Lato"/>
                <a:cs typeface="Lato"/>
                <a:sym typeface="Lato"/>
              </a:rPr>
              <a:t>명: 2월 16일에는 … </a:t>
            </a:r>
            <a:endParaRPr sz="1300">
              <a:solidFill>
                <a:schemeClr val="accent1"/>
              </a:solidFill>
              <a:latin typeface="Lato"/>
              <a:ea typeface="Lato"/>
              <a:cs typeface="Lato"/>
              <a:sym typeface="Lato"/>
            </a:endParaRPr>
          </a:p>
        </p:txBody>
      </p:sp>
      <p:sp>
        <p:nvSpPr>
          <p:cNvPr id="648" name="Google Shape;648;p81"/>
          <p:cNvSpPr txBox="1"/>
          <p:nvPr/>
        </p:nvSpPr>
        <p:spPr>
          <a:xfrm>
            <a:off x="3780875" y="3752500"/>
            <a:ext cx="4847400" cy="953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ko" sz="1200">
                <a:latin typeface="Raleway"/>
                <a:ea typeface="Raleway"/>
                <a:cs typeface="Raleway"/>
                <a:sym typeface="Raleway"/>
              </a:rPr>
              <a:t>PageRank: The Flow Model </a:t>
            </a:r>
            <a:endParaRPr sz="1000">
              <a:latin typeface="Raleway"/>
              <a:ea typeface="Raleway"/>
              <a:cs typeface="Raleway"/>
              <a:sym typeface="Raleway"/>
            </a:endParaRPr>
          </a:p>
          <a:p>
            <a:pPr indent="-285750" lvl="0" marL="457200" rtl="0" algn="l">
              <a:lnSpc>
                <a:spcPct val="150000"/>
              </a:lnSpc>
              <a:spcBef>
                <a:spcPts val="0"/>
              </a:spcBef>
              <a:spcAft>
                <a:spcPts val="0"/>
              </a:spcAft>
              <a:buSzPts val="900"/>
              <a:buFont typeface="Raleway"/>
              <a:buChar char="●"/>
            </a:pPr>
            <a:r>
              <a:rPr lang="ko" sz="900">
                <a:latin typeface="Raleway"/>
                <a:ea typeface="Raleway"/>
                <a:cs typeface="Raleway"/>
                <a:sym typeface="Raleway"/>
              </a:rPr>
              <a:t>각 노드는 도착하는 링크의 합으로 중요도를 가진다.</a:t>
            </a:r>
            <a:endParaRPr sz="900">
              <a:latin typeface="Raleway"/>
              <a:ea typeface="Raleway"/>
              <a:cs typeface="Raleway"/>
              <a:sym typeface="Raleway"/>
            </a:endParaRPr>
          </a:p>
          <a:p>
            <a:pPr indent="-285750" lvl="0" marL="457200" rtl="0" algn="l">
              <a:lnSpc>
                <a:spcPct val="150000"/>
              </a:lnSpc>
              <a:spcBef>
                <a:spcPts val="0"/>
              </a:spcBef>
              <a:spcAft>
                <a:spcPts val="0"/>
              </a:spcAft>
              <a:buSzPts val="900"/>
              <a:buFont typeface="Raleway"/>
              <a:buChar char="●"/>
            </a:pPr>
            <a:r>
              <a:rPr lang="ko" sz="900">
                <a:latin typeface="Raleway"/>
                <a:ea typeface="Raleway"/>
                <a:cs typeface="Raleway"/>
                <a:sym typeface="Raleway"/>
              </a:rPr>
              <a:t>각 out link는 도착하는 노드로의 투표로 간주한다.</a:t>
            </a:r>
            <a:endParaRPr sz="900">
              <a:latin typeface="Raleway"/>
              <a:ea typeface="Raleway"/>
              <a:cs typeface="Raleway"/>
              <a:sym typeface="Raleway"/>
            </a:endParaRPr>
          </a:p>
          <a:p>
            <a:pPr indent="-285750" lvl="0" marL="457200" rtl="0" algn="l">
              <a:lnSpc>
                <a:spcPct val="150000"/>
              </a:lnSpc>
              <a:spcBef>
                <a:spcPts val="0"/>
              </a:spcBef>
              <a:spcAft>
                <a:spcPts val="0"/>
              </a:spcAft>
              <a:buSzPts val="900"/>
              <a:buFont typeface="Raleway"/>
              <a:buChar char="●"/>
            </a:pPr>
            <a:r>
              <a:rPr lang="ko" sz="900">
                <a:latin typeface="Raleway"/>
                <a:ea typeface="Raleway"/>
                <a:cs typeface="Raleway"/>
                <a:sym typeface="Raleway"/>
              </a:rPr>
              <a:t>각 out link는 출발하는 노드의 중요도 / 출발하는 노드의 out link 수로 투표수를 가지게 된다.</a:t>
            </a:r>
            <a:endParaRPr sz="900">
              <a:latin typeface="Raleway"/>
              <a:ea typeface="Raleway"/>
              <a:cs typeface="Raleway"/>
              <a:sym typeface="Raleway"/>
            </a:endParaRPr>
          </a:p>
        </p:txBody>
      </p:sp>
      <p:sp>
        <p:nvSpPr>
          <p:cNvPr id="649" name="Google Shape;649;p81"/>
          <p:cNvSpPr txBox="1"/>
          <p:nvPr/>
        </p:nvSpPr>
        <p:spPr>
          <a:xfrm>
            <a:off x="1526913" y="4706175"/>
            <a:ext cx="14547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E0E0E"/>
                </a:solidFill>
                <a:latin typeface="Lato"/>
                <a:ea typeface="Lato"/>
                <a:cs typeface="Lato"/>
                <a:sym typeface="Lato"/>
              </a:rPr>
              <a:t>Figure 5. </a:t>
            </a:r>
            <a:endParaRPr sz="1200">
              <a:solidFill>
                <a:srgbClr val="0E0E0E"/>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34" name="Shape 134"/>
        <p:cNvGrpSpPr/>
        <p:nvPr/>
      </p:nvGrpSpPr>
      <p:grpSpPr>
        <a:xfrm>
          <a:off x="0" y="0"/>
          <a:ext cx="0" cy="0"/>
          <a:chOff x="0" y="0"/>
          <a:chExt cx="0" cy="0"/>
        </a:xfrm>
      </p:grpSpPr>
      <p:sp>
        <p:nvSpPr>
          <p:cNvPr id="135" name="Google Shape;135;p19"/>
          <p:cNvSpPr txBox="1"/>
          <p:nvPr>
            <p:ph idx="4294967295" type="ctrTitle"/>
          </p:nvPr>
        </p:nvSpPr>
        <p:spPr>
          <a:xfrm>
            <a:off x="245800" y="55400"/>
            <a:ext cx="79503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2000">
                <a:solidFill>
                  <a:srgbClr val="1D49A7"/>
                </a:solidFill>
                <a:latin typeface="Lato"/>
                <a:ea typeface="Lato"/>
                <a:cs typeface="Lato"/>
                <a:sym typeface="Lato"/>
              </a:rPr>
              <a:t>Tracking System(이상거래 상시추적 시스템) </a:t>
            </a:r>
            <a:endParaRPr sz="2000">
              <a:solidFill>
                <a:srgbClr val="1D49A7"/>
              </a:solidFill>
              <a:latin typeface="Lato"/>
              <a:ea typeface="Lato"/>
              <a:cs typeface="Lato"/>
              <a:sym typeface="Lato"/>
            </a:endParaRPr>
          </a:p>
        </p:txBody>
      </p:sp>
      <p:pic>
        <p:nvPicPr>
          <p:cNvPr id="136" name="Google Shape;136;p19"/>
          <p:cNvPicPr preferRelativeResize="0"/>
          <p:nvPr/>
        </p:nvPicPr>
        <p:blipFill>
          <a:blip r:embed="rId4">
            <a:alphaModFix/>
          </a:blip>
          <a:stretch>
            <a:fillRect/>
          </a:stretch>
        </p:blipFill>
        <p:spPr>
          <a:xfrm>
            <a:off x="308050" y="1030650"/>
            <a:ext cx="6076950" cy="2028825"/>
          </a:xfrm>
          <a:prstGeom prst="rect">
            <a:avLst/>
          </a:prstGeom>
          <a:noFill/>
          <a:ln>
            <a:noFill/>
          </a:ln>
        </p:spPr>
      </p:pic>
      <p:pic>
        <p:nvPicPr>
          <p:cNvPr id="137" name="Google Shape;137;p19"/>
          <p:cNvPicPr preferRelativeResize="0"/>
          <p:nvPr/>
        </p:nvPicPr>
        <p:blipFill>
          <a:blip r:embed="rId5">
            <a:alphaModFix/>
          </a:blip>
          <a:stretch>
            <a:fillRect/>
          </a:stretch>
        </p:blipFill>
        <p:spPr>
          <a:xfrm>
            <a:off x="2731375" y="3309613"/>
            <a:ext cx="6076950" cy="1647825"/>
          </a:xfrm>
          <a:prstGeom prst="rect">
            <a:avLst/>
          </a:prstGeom>
          <a:noFill/>
          <a:ln>
            <a:noFill/>
          </a:ln>
        </p:spPr>
      </p:pic>
      <p:cxnSp>
        <p:nvCxnSpPr>
          <p:cNvPr id="138" name="Google Shape;138;p19"/>
          <p:cNvCxnSpPr/>
          <p:nvPr/>
        </p:nvCxnSpPr>
        <p:spPr>
          <a:xfrm>
            <a:off x="3639575" y="2729675"/>
            <a:ext cx="608400" cy="0"/>
          </a:xfrm>
          <a:prstGeom prst="straightConnector1">
            <a:avLst/>
          </a:prstGeom>
          <a:noFill/>
          <a:ln cap="flat" cmpd="sng" w="28575">
            <a:solidFill>
              <a:srgbClr val="FF0000"/>
            </a:solidFill>
            <a:prstDash val="solid"/>
            <a:round/>
            <a:headEnd len="med" w="med" type="none"/>
            <a:tailEnd len="med" w="med" type="none"/>
          </a:ln>
        </p:spPr>
      </p:cxnSp>
      <p:cxnSp>
        <p:nvCxnSpPr>
          <p:cNvPr id="139" name="Google Shape;139;p19"/>
          <p:cNvCxnSpPr/>
          <p:nvPr/>
        </p:nvCxnSpPr>
        <p:spPr>
          <a:xfrm flipH="1" rot="10800000">
            <a:off x="2951625" y="4671175"/>
            <a:ext cx="1093500" cy="75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53" name="Shape 653"/>
        <p:cNvGrpSpPr/>
        <p:nvPr/>
      </p:nvGrpSpPr>
      <p:grpSpPr>
        <a:xfrm>
          <a:off x="0" y="0"/>
          <a:ext cx="0" cy="0"/>
          <a:chOff x="0" y="0"/>
          <a:chExt cx="0" cy="0"/>
        </a:xfrm>
      </p:grpSpPr>
      <p:sp>
        <p:nvSpPr>
          <p:cNvPr id="654" name="Google Shape;654;p82"/>
          <p:cNvSpPr txBox="1"/>
          <p:nvPr>
            <p:ph idx="4294967295" type="title"/>
          </p:nvPr>
        </p:nvSpPr>
        <p:spPr>
          <a:xfrm>
            <a:off x="727650" y="1086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WEMIX 2023.02.16. : Comparison</a:t>
            </a:r>
            <a:endParaRPr/>
          </a:p>
        </p:txBody>
      </p:sp>
      <p:sp>
        <p:nvSpPr>
          <p:cNvPr id="655" name="Google Shape;655;p82"/>
          <p:cNvSpPr txBox="1"/>
          <p:nvPr/>
        </p:nvSpPr>
        <p:spPr>
          <a:xfrm>
            <a:off x="3660048" y="2020536"/>
            <a:ext cx="1868700" cy="19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000">
              <a:highlight>
                <a:srgbClr val="FFFFFF"/>
              </a:highlight>
            </a:endParaRPr>
          </a:p>
        </p:txBody>
      </p:sp>
      <p:pic>
        <p:nvPicPr>
          <p:cNvPr id="656" name="Google Shape;656;p82"/>
          <p:cNvPicPr preferRelativeResize="0"/>
          <p:nvPr/>
        </p:nvPicPr>
        <p:blipFill>
          <a:blip r:embed="rId4">
            <a:alphaModFix/>
          </a:blip>
          <a:stretch>
            <a:fillRect/>
          </a:stretch>
        </p:blipFill>
        <p:spPr>
          <a:xfrm>
            <a:off x="235675" y="1621700"/>
            <a:ext cx="6881274" cy="3058350"/>
          </a:xfrm>
          <a:prstGeom prst="rect">
            <a:avLst/>
          </a:prstGeom>
          <a:noFill/>
          <a:ln>
            <a:noFill/>
          </a:ln>
        </p:spPr>
      </p:pic>
      <p:sp>
        <p:nvSpPr>
          <p:cNvPr id="657" name="Google Shape;657;p82"/>
          <p:cNvSpPr txBox="1"/>
          <p:nvPr>
            <p:ph idx="4294967295" type="ctrTitle"/>
          </p:nvPr>
        </p:nvSpPr>
        <p:spPr>
          <a:xfrm>
            <a:off x="445275" y="3649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a:t>
            </a:r>
            <a:endParaRPr sz="2000">
              <a:solidFill>
                <a:srgbClr val="1D49A7"/>
              </a:solidFill>
            </a:endParaRPr>
          </a:p>
        </p:txBody>
      </p:sp>
      <p:sp>
        <p:nvSpPr>
          <p:cNvPr id="658" name="Google Shape;658;p82"/>
          <p:cNvSpPr txBox="1"/>
          <p:nvPr>
            <p:ph idx="1" type="body"/>
          </p:nvPr>
        </p:nvSpPr>
        <p:spPr>
          <a:xfrm>
            <a:off x="1774800" y="4754700"/>
            <a:ext cx="5594400" cy="3306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sp>
        <p:nvSpPr>
          <p:cNvPr id="659" name="Google Shape;659;p82"/>
          <p:cNvSpPr txBox="1"/>
          <p:nvPr/>
        </p:nvSpPr>
        <p:spPr>
          <a:xfrm>
            <a:off x="7304025" y="1852800"/>
            <a:ext cx="1868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accent1"/>
                </a:solidFill>
                <a:latin typeface="Lato"/>
                <a:ea typeface="Lato"/>
                <a:cs typeface="Lato"/>
                <a:sym typeface="Lato"/>
              </a:rPr>
              <a:t>초록색이 2/14, </a:t>
            </a:r>
            <a:r>
              <a:rPr lang="ko" sz="1300">
                <a:solidFill>
                  <a:schemeClr val="accent1"/>
                </a:solidFill>
                <a:latin typeface="Lato"/>
                <a:ea typeface="Lato"/>
                <a:cs typeface="Lato"/>
                <a:sym typeface="Lato"/>
              </a:rPr>
              <a:t>빨간색이</a:t>
            </a:r>
            <a:r>
              <a:rPr lang="ko" sz="1300">
                <a:solidFill>
                  <a:schemeClr val="accent1"/>
                </a:solidFill>
                <a:latin typeface="Lato"/>
                <a:ea typeface="Lato"/>
                <a:cs typeface="Lato"/>
                <a:sym typeface="Lato"/>
              </a:rPr>
              <a:t> 2/16</a:t>
            </a:r>
            <a:endParaRPr sz="1300">
              <a:solidFill>
                <a:schemeClr val="accent1"/>
              </a:solidFill>
              <a:latin typeface="Lato"/>
              <a:ea typeface="Lato"/>
              <a:cs typeface="Lato"/>
              <a:sym typeface="Lato"/>
            </a:endParaRPr>
          </a:p>
          <a:p>
            <a:pPr indent="0" lvl="0" marL="0" rtl="0" algn="l">
              <a:spcBef>
                <a:spcPts val="0"/>
              </a:spcBef>
              <a:spcAft>
                <a:spcPts val="0"/>
              </a:spcAft>
              <a:buNone/>
            </a:pPr>
            <a:r>
              <a:rPr lang="ko" sz="1300">
                <a:solidFill>
                  <a:schemeClr val="accent1"/>
                </a:solidFill>
                <a:latin typeface="Lato"/>
                <a:ea typeface="Lato"/>
                <a:cs typeface="Lato"/>
                <a:sym typeface="Lato"/>
              </a:rPr>
              <a:t>빨간색의 betweenness centrality와 page rank가 차이남.</a:t>
            </a:r>
            <a:endParaRPr sz="1300">
              <a:solidFill>
                <a:schemeClr val="accent1"/>
              </a:solidFill>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3"/>
          <p:cNvSpPr txBox="1"/>
          <p:nvPr/>
        </p:nvSpPr>
        <p:spPr>
          <a:xfrm>
            <a:off x="282200" y="910725"/>
            <a:ext cx="7849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lt1"/>
                </a:solidFill>
                <a:latin typeface="Lato"/>
                <a:ea typeface="Lato"/>
                <a:cs typeface="Lato"/>
                <a:sym typeface="Lato"/>
              </a:rPr>
              <a:t>0815 _ 회의 이후 자료 (연아) </a:t>
            </a:r>
            <a:endParaRPr sz="1300">
              <a:solidFill>
                <a:schemeClr val="lt1"/>
              </a:solidFill>
              <a:latin typeface="Lato"/>
              <a:ea typeface="Lato"/>
              <a:cs typeface="Lato"/>
              <a:sym typeface="Lato"/>
            </a:endParaRPr>
          </a:p>
        </p:txBody>
      </p:sp>
      <p:graphicFrame>
        <p:nvGraphicFramePr>
          <p:cNvPr id="665" name="Google Shape;665;p83"/>
          <p:cNvGraphicFramePr/>
          <p:nvPr/>
        </p:nvGraphicFramePr>
        <p:xfrm>
          <a:off x="362438" y="1479225"/>
          <a:ext cx="3000000" cy="3000000"/>
        </p:xfrm>
        <a:graphic>
          <a:graphicData uri="http://schemas.openxmlformats.org/drawingml/2006/table">
            <a:tbl>
              <a:tblPr>
                <a:noFill/>
                <a:tableStyleId>{9BA820DF-B8D6-46C5-8C56-5637CEA7DC43}</a:tableStyleId>
              </a:tblPr>
              <a:tblGrid>
                <a:gridCol w="1585175"/>
                <a:gridCol w="3288725"/>
                <a:gridCol w="3545225"/>
              </a:tblGrid>
              <a:tr h="381000">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ko">
                          <a:solidFill>
                            <a:schemeClr val="lt1"/>
                          </a:solidFill>
                        </a:rPr>
                        <a:t>회의전</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ko">
                          <a:solidFill>
                            <a:schemeClr val="lt1"/>
                          </a:solidFill>
                        </a:rPr>
                        <a:t>회의후</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ko">
                          <a:solidFill>
                            <a:schemeClr val="lt1"/>
                          </a:solidFill>
                        </a:rPr>
                        <a:t>대상 날짜</a:t>
                      </a:r>
                      <a:endParaRPr>
                        <a:solidFill>
                          <a:schemeClr val="lt1"/>
                        </a:solidFill>
                      </a:endParaRPr>
                    </a:p>
                  </a:txBody>
                  <a:tcPr marT="91425" marB="91425" marR="91425" marL="91425"/>
                </a:tc>
                <a:tc>
                  <a:txBody>
                    <a:bodyPr/>
                    <a:lstStyle/>
                    <a:p>
                      <a:pPr indent="-317500" lvl="0" marL="457200" rtl="0" algn="l">
                        <a:spcBef>
                          <a:spcPts val="0"/>
                        </a:spcBef>
                        <a:spcAft>
                          <a:spcPts val="0"/>
                        </a:spcAft>
                        <a:buClr>
                          <a:schemeClr val="lt1"/>
                        </a:buClr>
                        <a:buSzPts val="1400"/>
                        <a:buChar char="●"/>
                      </a:pPr>
                      <a:r>
                        <a:rPr lang="ko">
                          <a:solidFill>
                            <a:schemeClr val="lt1"/>
                          </a:solidFill>
                        </a:rPr>
                        <a:t>2023.02.16.의 10일 전 7일 후</a:t>
                      </a:r>
                      <a:br>
                        <a:rPr lang="ko">
                          <a:solidFill>
                            <a:schemeClr val="lt1"/>
                          </a:solidFill>
                        </a:rPr>
                      </a:br>
                      <a:r>
                        <a:rPr lang="ko">
                          <a:solidFill>
                            <a:schemeClr val="lt1"/>
                          </a:solidFill>
                        </a:rPr>
                        <a:t>(2023.02.06 ~ 2023.02.23.) </a:t>
                      </a:r>
                      <a:endParaRPr>
                        <a:solidFill>
                          <a:schemeClr val="lt1"/>
                        </a:solidFill>
                      </a:endParaRPr>
                    </a:p>
                  </a:txBody>
                  <a:tcPr marT="91425" marB="91425" marR="91425" marL="91425"/>
                </a:tc>
                <a:tc>
                  <a:txBody>
                    <a:bodyPr/>
                    <a:lstStyle/>
                    <a:p>
                      <a:pPr indent="-317500" lvl="0" marL="457200" rtl="0" algn="l">
                        <a:spcBef>
                          <a:spcPts val="0"/>
                        </a:spcBef>
                        <a:spcAft>
                          <a:spcPts val="0"/>
                        </a:spcAft>
                        <a:buClr>
                          <a:schemeClr val="lt1"/>
                        </a:buClr>
                        <a:buSzPts val="1400"/>
                        <a:buChar char="●"/>
                      </a:pPr>
                      <a:r>
                        <a:rPr lang="ko">
                          <a:solidFill>
                            <a:schemeClr val="lt1"/>
                          </a:solidFill>
                        </a:rPr>
                        <a:t>동일,</a:t>
                      </a:r>
                      <a:endParaRPr>
                        <a:solidFill>
                          <a:schemeClr val="lt1"/>
                        </a:solidFill>
                      </a:endParaRPr>
                    </a:p>
                    <a:p>
                      <a:pPr indent="-317500" lvl="0" marL="457200" rtl="0" algn="l">
                        <a:spcBef>
                          <a:spcPts val="0"/>
                        </a:spcBef>
                        <a:spcAft>
                          <a:spcPts val="0"/>
                        </a:spcAft>
                        <a:buClr>
                          <a:schemeClr val="lt1"/>
                        </a:buClr>
                        <a:buSzPts val="1400"/>
                        <a:buChar char="●"/>
                      </a:pPr>
                      <a:r>
                        <a:rPr lang="ko">
                          <a:solidFill>
                            <a:schemeClr val="lt1"/>
                          </a:solidFill>
                        </a:rPr>
                        <a:t>후반부 self loop detection에서는 </a:t>
                      </a:r>
                      <a:br>
                        <a:rPr lang="ko">
                          <a:solidFill>
                            <a:schemeClr val="lt1"/>
                          </a:solidFill>
                        </a:rPr>
                      </a:br>
                      <a:r>
                        <a:rPr lang="ko">
                          <a:solidFill>
                            <a:schemeClr val="lt1"/>
                          </a:solidFill>
                        </a:rPr>
                        <a:t>2022.11.1 ~ 2023.3.1 (메인 이벤트 3개 포괄)</a:t>
                      </a:r>
                      <a:endParaRPr strike="sngStrike">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ko">
                          <a:solidFill>
                            <a:schemeClr val="lt1"/>
                          </a:solidFill>
                        </a:rPr>
                        <a:t>대상 지갑</a:t>
                      </a:r>
                      <a:endParaRPr>
                        <a:solidFill>
                          <a:schemeClr val="lt1"/>
                        </a:solidFill>
                      </a:endParaRPr>
                    </a:p>
                  </a:txBody>
                  <a:tcPr marT="91425" marB="91425" marR="91425" marL="91425"/>
                </a:tc>
                <a:tc>
                  <a:txBody>
                    <a:bodyPr/>
                    <a:lstStyle/>
                    <a:p>
                      <a:pPr indent="-311150" lvl="0" marL="457200" rtl="0" algn="l">
                        <a:spcBef>
                          <a:spcPts val="0"/>
                        </a:spcBef>
                        <a:spcAft>
                          <a:spcPts val="0"/>
                        </a:spcAft>
                        <a:buClr>
                          <a:schemeClr val="lt1"/>
                        </a:buClr>
                        <a:buSzPts val="1300"/>
                        <a:buFont typeface="Lato"/>
                        <a:buChar char="●"/>
                      </a:pPr>
                      <a:r>
                        <a:rPr lang="ko" sz="1300">
                          <a:solidFill>
                            <a:schemeClr val="lt1"/>
                          </a:solidFill>
                          <a:latin typeface="Lato"/>
                          <a:ea typeface="Lato"/>
                          <a:cs typeface="Lato"/>
                          <a:sym typeface="Lato"/>
                        </a:rPr>
                        <a:t>거래금액 상위1% 지갑</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ko" sz="1300">
                          <a:solidFill>
                            <a:schemeClr val="lt1"/>
                          </a:solidFill>
                          <a:latin typeface="Lato"/>
                          <a:ea typeface="Lato"/>
                          <a:cs typeface="Lato"/>
                          <a:sym typeface="Lato"/>
                        </a:rPr>
                        <a:t>“common(거래 참여일 수)” 기준  상위지갑 추출, “ 라벨링"</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311150" lvl="0" marL="457200" rtl="0" algn="l">
                        <a:spcBef>
                          <a:spcPts val="0"/>
                        </a:spcBef>
                        <a:spcAft>
                          <a:spcPts val="0"/>
                        </a:spcAft>
                        <a:buClr>
                          <a:schemeClr val="lt1"/>
                        </a:buClr>
                        <a:buSzPts val="1300"/>
                        <a:buFont typeface="Lato"/>
                        <a:buChar char="●"/>
                      </a:pPr>
                      <a:r>
                        <a:rPr lang="ko" sz="1300">
                          <a:solidFill>
                            <a:schemeClr val="lt1"/>
                          </a:solidFill>
                          <a:latin typeface="Lato"/>
                          <a:ea typeface="Lato"/>
                          <a:cs typeface="Lato"/>
                          <a:sym typeface="Lato"/>
                        </a:rPr>
                        <a:t>“다양한 “ 기준 상위지갑 ,  “네트워크 분석” </a:t>
                      </a:r>
                      <a:endParaRPr sz="1300">
                        <a:solidFill>
                          <a:schemeClr val="lt1"/>
                        </a:solidFill>
                        <a:latin typeface="Lato"/>
                        <a:ea typeface="Lato"/>
                        <a:cs typeface="Lato"/>
                        <a:sym typeface="Lato"/>
                      </a:endParaRPr>
                    </a:p>
                    <a:p>
                      <a:pPr indent="0" lvl="0" marL="457200" rtl="0" algn="l">
                        <a:spcBef>
                          <a:spcPts val="0"/>
                        </a:spcBef>
                        <a:spcAft>
                          <a:spcPts val="0"/>
                        </a:spcAft>
                        <a:buNone/>
                      </a:pPr>
                      <a:r>
                        <a:rPr lang="ko" sz="1300">
                          <a:solidFill>
                            <a:schemeClr val="lt1"/>
                          </a:solidFill>
                          <a:latin typeface="Lato"/>
                          <a:ea typeface="Lato"/>
                          <a:cs typeface="Lato"/>
                          <a:sym typeface="Lato"/>
                        </a:rPr>
                        <a:t>(상위지갑 엑셀도 추출해두어 추후 라벨링)</a:t>
                      </a:r>
                      <a:endParaRPr sz="1300">
                        <a:solidFill>
                          <a:schemeClr val="lt1"/>
                        </a:solidFill>
                        <a:latin typeface="Lato"/>
                        <a:ea typeface="Lato"/>
                        <a:cs typeface="Lato"/>
                        <a:sym typeface="Lato"/>
                      </a:endParaRPr>
                    </a:p>
                    <a:p>
                      <a:pPr indent="0" lvl="0" marL="457200" rtl="0" algn="l">
                        <a:spcBef>
                          <a:spcPts val="0"/>
                        </a:spcBef>
                        <a:spcAft>
                          <a:spcPts val="0"/>
                        </a:spcAft>
                        <a:buNone/>
                      </a:pPr>
                      <a:r>
                        <a:rPr lang="ko" sz="1300">
                          <a:solidFill>
                            <a:schemeClr val="lt1"/>
                          </a:solidFill>
                          <a:latin typeface="Lato"/>
                          <a:ea typeface="Lato"/>
                          <a:cs typeface="Lato"/>
                          <a:sym typeface="Lato"/>
                        </a:rPr>
                        <a:t>-&gt; centrality 기준으로 네트워크 분석 시도</a:t>
                      </a:r>
                      <a:endParaRPr sz="1300">
                        <a:solidFill>
                          <a:schemeClr val="lt1"/>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69" name="Shape 669"/>
        <p:cNvGrpSpPr/>
        <p:nvPr/>
      </p:nvGrpSpPr>
      <p:grpSpPr>
        <a:xfrm>
          <a:off x="0" y="0"/>
          <a:ext cx="0" cy="0"/>
          <a:chOff x="0" y="0"/>
          <a:chExt cx="0" cy="0"/>
        </a:xfrm>
      </p:grpSpPr>
      <p:sp>
        <p:nvSpPr>
          <p:cNvPr id="670" name="Google Shape;670;p84"/>
          <p:cNvSpPr txBox="1"/>
          <p:nvPr/>
        </p:nvSpPr>
        <p:spPr>
          <a:xfrm>
            <a:off x="0" y="0"/>
            <a:ext cx="3000000" cy="84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Self-Loop Transactions Count by Day:</a:t>
            </a:r>
            <a:endParaRPr/>
          </a:p>
          <a:p>
            <a:pPr indent="0" lvl="0" marL="0" rtl="0" algn="l">
              <a:spcBef>
                <a:spcPts val="0"/>
              </a:spcBef>
              <a:spcAft>
                <a:spcPts val="0"/>
              </a:spcAft>
              <a:buNone/>
            </a:pPr>
            <a:r>
              <a:rPr lang="ko"/>
              <a:t> timestamp  count</a:t>
            </a:r>
            <a:endParaRPr/>
          </a:p>
          <a:p>
            <a:pPr indent="0" lvl="0" marL="0" rtl="0" algn="l">
              <a:spcBef>
                <a:spcPts val="0"/>
              </a:spcBef>
              <a:spcAft>
                <a:spcPts val="0"/>
              </a:spcAft>
              <a:buNone/>
            </a:pPr>
            <a:r>
              <a:rPr lang="ko"/>
              <a:t>2022-11-02      1</a:t>
            </a:r>
            <a:endParaRPr/>
          </a:p>
          <a:p>
            <a:pPr indent="0" lvl="0" marL="0" rtl="0" algn="l">
              <a:spcBef>
                <a:spcPts val="0"/>
              </a:spcBef>
              <a:spcAft>
                <a:spcPts val="0"/>
              </a:spcAft>
              <a:buNone/>
            </a:pPr>
            <a:r>
              <a:rPr lang="ko"/>
              <a:t>2022-11-03      3</a:t>
            </a:r>
            <a:endParaRPr/>
          </a:p>
          <a:p>
            <a:pPr indent="0" lvl="0" marL="0" rtl="0" algn="l">
              <a:spcBef>
                <a:spcPts val="0"/>
              </a:spcBef>
              <a:spcAft>
                <a:spcPts val="0"/>
              </a:spcAft>
              <a:buNone/>
            </a:pPr>
            <a:r>
              <a:rPr lang="ko"/>
              <a:t>2022-11-04      2</a:t>
            </a:r>
            <a:endParaRPr/>
          </a:p>
          <a:p>
            <a:pPr indent="0" lvl="0" marL="0" rtl="0" algn="l">
              <a:spcBef>
                <a:spcPts val="0"/>
              </a:spcBef>
              <a:spcAft>
                <a:spcPts val="0"/>
              </a:spcAft>
              <a:buNone/>
            </a:pPr>
            <a:r>
              <a:rPr lang="ko"/>
              <a:t>2022-11-05      1</a:t>
            </a:r>
            <a:endParaRPr/>
          </a:p>
          <a:p>
            <a:pPr indent="0" lvl="0" marL="0" rtl="0" algn="l">
              <a:spcBef>
                <a:spcPts val="0"/>
              </a:spcBef>
              <a:spcAft>
                <a:spcPts val="0"/>
              </a:spcAft>
              <a:buNone/>
            </a:pPr>
            <a:r>
              <a:rPr lang="ko"/>
              <a:t>2022-11-06      2</a:t>
            </a:r>
            <a:endParaRPr/>
          </a:p>
          <a:p>
            <a:pPr indent="0" lvl="0" marL="0" rtl="0" algn="l">
              <a:spcBef>
                <a:spcPts val="0"/>
              </a:spcBef>
              <a:spcAft>
                <a:spcPts val="0"/>
              </a:spcAft>
              <a:buNone/>
            </a:pPr>
            <a:r>
              <a:rPr lang="ko"/>
              <a:t>2022-11-07     15</a:t>
            </a:r>
            <a:endParaRPr/>
          </a:p>
          <a:p>
            <a:pPr indent="0" lvl="0" marL="0" rtl="0" algn="l">
              <a:spcBef>
                <a:spcPts val="0"/>
              </a:spcBef>
              <a:spcAft>
                <a:spcPts val="0"/>
              </a:spcAft>
              <a:buNone/>
            </a:pPr>
            <a:r>
              <a:rPr lang="ko"/>
              <a:t>2022-11-08      1</a:t>
            </a:r>
            <a:endParaRPr/>
          </a:p>
          <a:p>
            <a:pPr indent="0" lvl="0" marL="0" rtl="0" algn="l">
              <a:spcBef>
                <a:spcPts val="0"/>
              </a:spcBef>
              <a:spcAft>
                <a:spcPts val="0"/>
              </a:spcAft>
              <a:buNone/>
            </a:pPr>
            <a:r>
              <a:rPr lang="ko"/>
              <a:t>2022-11-10      3</a:t>
            </a:r>
            <a:endParaRPr/>
          </a:p>
          <a:p>
            <a:pPr indent="0" lvl="0" marL="0" rtl="0" algn="l">
              <a:spcBef>
                <a:spcPts val="0"/>
              </a:spcBef>
              <a:spcAft>
                <a:spcPts val="0"/>
              </a:spcAft>
              <a:buNone/>
            </a:pPr>
            <a:r>
              <a:rPr lang="ko"/>
              <a:t>2022-11-11      1</a:t>
            </a:r>
            <a:endParaRPr/>
          </a:p>
          <a:p>
            <a:pPr indent="0" lvl="0" marL="0" rtl="0" algn="l">
              <a:spcBef>
                <a:spcPts val="0"/>
              </a:spcBef>
              <a:spcAft>
                <a:spcPts val="0"/>
              </a:spcAft>
              <a:buNone/>
            </a:pPr>
            <a:r>
              <a:rPr lang="ko"/>
              <a:t>2022-11-14      2</a:t>
            </a:r>
            <a:endParaRPr/>
          </a:p>
          <a:p>
            <a:pPr indent="0" lvl="0" marL="0" rtl="0" algn="l">
              <a:spcBef>
                <a:spcPts val="0"/>
              </a:spcBef>
              <a:spcAft>
                <a:spcPts val="0"/>
              </a:spcAft>
              <a:buNone/>
            </a:pPr>
            <a:r>
              <a:rPr lang="ko"/>
              <a:t>2022-11-15      1</a:t>
            </a:r>
            <a:endParaRPr/>
          </a:p>
          <a:p>
            <a:pPr indent="0" lvl="0" marL="0" rtl="0" algn="l">
              <a:spcBef>
                <a:spcPts val="0"/>
              </a:spcBef>
              <a:spcAft>
                <a:spcPts val="0"/>
              </a:spcAft>
              <a:buNone/>
            </a:pPr>
            <a:r>
              <a:rPr lang="ko"/>
              <a:t>2022-11-16      1</a:t>
            </a:r>
            <a:endParaRPr/>
          </a:p>
          <a:p>
            <a:pPr indent="0" lvl="0" marL="0" rtl="0" algn="l">
              <a:spcBef>
                <a:spcPts val="0"/>
              </a:spcBef>
              <a:spcAft>
                <a:spcPts val="0"/>
              </a:spcAft>
              <a:buNone/>
            </a:pPr>
            <a:r>
              <a:rPr b="1" lang="ko"/>
              <a:t>2022-11-17     44</a:t>
            </a:r>
            <a:endParaRPr b="1"/>
          </a:p>
          <a:p>
            <a:pPr indent="0" lvl="0" marL="0" rtl="0" algn="l">
              <a:spcBef>
                <a:spcPts val="0"/>
              </a:spcBef>
              <a:spcAft>
                <a:spcPts val="0"/>
              </a:spcAft>
              <a:buNone/>
            </a:pPr>
            <a:r>
              <a:rPr lang="ko"/>
              <a:t>2022-11-19      1</a:t>
            </a:r>
            <a:endParaRPr/>
          </a:p>
          <a:p>
            <a:pPr indent="0" lvl="0" marL="0" rtl="0" algn="l">
              <a:spcBef>
                <a:spcPts val="0"/>
              </a:spcBef>
              <a:spcAft>
                <a:spcPts val="0"/>
              </a:spcAft>
              <a:buNone/>
            </a:pPr>
            <a:r>
              <a:rPr lang="ko"/>
              <a:t>2022-11-21      2</a:t>
            </a:r>
            <a:endParaRPr/>
          </a:p>
          <a:p>
            <a:pPr indent="0" lvl="0" marL="0" rtl="0" algn="l">
              <a:spcBef>
                <a:spcPts val="0"/>
              </a:spcBef>
              <a:spcAft>
                <a:spcPts val="0"/>
              </a:spcAft>
              <a:buNone/>
            </a:pPr>
            <a:r>
              <a:rPr lang="ko"/>
              <a:t>2022-11-22      1</a:t>
            </a:r>
            <a:endParaRPr/>
          </a:p>
          <a:p>
            <a:pPr indent="0" lvl="0" marL="0" rtl="0" algn="l">
              <a:spcBef>
                <a:spcPts val="0"/>
              </a:spcBef>
              <a:spcAft>
                <a:spcPts val="0"/>
              </a:spcAft>
              <a:buNone/>
            </a:pPr>
            <a:r>
              <a:rPr lang="ko"/>
              <a:t>2022-11-23      4</a:t>
            </a:r>
            <a:endParaRPr/>
          </a:p>
          <a:p>
            <a:pPr indent="0" lvl="0" marL="0" rtl="0" algn="l">
              <a:spcBef>
                <a:spcPts val="0"/>
              </a:spcBef>
              <a:spcAft>
                <a:spcPts val="0"/>
              </a:spcAft>
              <a:buNone/>
            </a:pPr>
            <a:r>
              <a:rPr lang="ko"/>
              <a:t>2022-11-24      9</a:t>
            </a:r>
            <a:endParaRPr/>
          </a:p>
          <a:p>
            <a:pPr indent="0" lvl="0" marL="0" rtl="0" algn="l">
              <a:spcBef>
                <a:spcPts val="0"/>
              </a:spcBef>
              <a:spcAft>
                <a:spcPts val="0"/>
              </a:spcAft>
              <a:buNone/>
            </a:pPr>
            <a:r>
              <a:rPr lang="ko"/>
              <a:t>2022-11-25      9</a:t>
            </a:r>
            <a:endParaRPr/>
          </a:p>
          <a:p>
            <a:pPr indent="0" lvl="0" marL="0" rtl="0" algn="l">
              <a:spcBef>
                <a:spcPts val="0"/>
              </a:spcBef>
              <a:spcAft>
                <a:spcPts val="0"/>
              </a:spcAft>
              <a:buNone/>
            </a:pPr>
            <a:r>
              <a:rPr lang="ko"/>
              <a:t>2022-11-26      8</a:t>
            </a:r>
            <a:endParaRPr/>
          </a:p>
          <a:p>
            <a:pPr indent="0" lvl="0" marL="0" rtl="0" algn="l">
              <a:spcBef>
                <a:spcPts val="0"/>
              </a:spcBef>
              <a:spcAft>
                <a:spcPts val="0"/>
              </a:spcAft>
              <a:buNone/>
            </a:pPr>
            <a:r>
              <a:rPr lang="ko"/>
              <a:t>2022-11-27      5</a:t>
            </a:r>
            <a:endParaRPr/>
          </a:p>
          <a:p>
            <a:pPr indent="0" lvl="0" marL="0" rtl="0" algn="l">
              <a:spcBef>
                <a:spcPts val="0"/>
              </a:spcBef>
              <a:spcAft>
                <a:spcPts val="0"/>
              </a:spcAft>
              <a:buNone/>
            </a:pPr>
            <a:r>
              <a:rPr lang="ko"/>
              <a:t>2022-11-28      2</a:t>
            </a:r>
            <a:endParaRPr/>
          </a:p>
          <a:p>
            <a:pPr indent="0" lvl="0" marL="0" rtl="0" algn="l">
              <a:spcBef>
                <a:spcPts val="0"/>
              </a:spcBef>
              <a:spcAft>
                <a:spcPts val="0"/>
              </a:spcAft>
              <a:buNone/>
            </a:pPr>
            <a:r>
              <a:rPr lang="ko"/>
              <a:t>2022-11-29      2</a:t>
            </a:r>
            <a:endParaRPr/>
          </a:p>
          <a:p>
            <a:pPr indent="0" lvl="0" marL="0" rtl="0" algn="l">
              <a:spcBef>
                <a:spcPts val="0"/>
              </a:spcBef>
              <a:spcAft>
                <a:spcPts val="0"/>
              </a:spcAft>
              <a:buNone/>
            </a:pPr>
            <a:r>
              <a:rPr lang="ko"/>
              <a:t>2022-11-30      9</a:t>
            </a:r>
            <a:endParaRPr/>
          </a:p>
          <a:p>
            <a:pPr indent="0" lvl="0" marL="0" rtl="0" algn="l">
              <a:spcBef>
                <a:spcPts val="0"/>
              </a:spcBef>
              <a:spcAft>
                <a:spcPts val="0"/>
              </a:spcAft>
              <a:buNone/>
            </a:pPr>
            <a:r>
              <a:rPr lang="ko"/>
              <a:t>2022-12-01      3</a:t>
            </a:r>
            <a:endParaRPr/>
          </a:p>
          <a:p>
            <a:pPr indent="0" lvl="0" marL="0" rtl="0" algn="l">
              <a:spcBef>
                <a:spcPts val="0"/>
              </a:spcBef>
              <a:spcAft>
                <a:spcPts val="0"/>
              </a:spcAft>
              <a:buNone/>
            </a:pPr>
            <a:r>
              <a:rPr lang="ko"/>
              <a:t>2022-12-02      3</a:t>
            </a:r>
            <a:endParaRPr/>
          </a:p>
          <a:p>
            <a:pPr indent="0" lvl="0" marL="0" rtl="0" algn="l">
              <a:spcBef>
                <a:spcPts val="0"/>
              </a:spcBef>
              <a:spcAft>
                <a:spcPts val="0"/>
              </a:spcAft>
              <a:buNone/>
            </a:pPr>
            <a:r>
              <a:rPr lang="ko"/>
              <a:t>2022-12-03      2</a:t>
            </a:r>
            <a:endParaRPr/>
          </a:p>
          <a:p>
            <a:pPr indent="0" lvl="0" marL="0" rtl="0" algn="l">
              <a:spcBef>
                <a:spcPts val="0"/>
              </a:spcBef>
              <a:spcAft>
                <a:spcPts val="0"/>
              </a:spcAft>
              <a:buNone/>
            </a:pPr>
            <a:r>
              <a:rPr lang="ko"/>
              <a:t>2022-12-04      3</a:t>
            </a:r>
            <a:endParaRPr/>
          </a:p>
          <a:p>
            <a:pPr indent="0" lvl="0" marL="0" rtl="0" algn="l">
              <a:spcBef>
                <a:spcPts val="0"/>
              </a:spcBef>
              <a:spcAft>
                <a:spcPts val="0"/>
              </a:spcAft>
              <a:buNone/>
            </a:pPr>
            <a:r>
              <a:rPr lang="ko"/>
              <a:t>2022-12-05      2</a:t>
            </a:r>
            <a:endParaRPr/>
          </a:p>
          <a:p>
            <a:pPr indent="0" lvl="0" marL="0" rtl="0" algn="l">
              <a:spcBef>
                <a:spcPts val="0"/>
              </a:spcBef>
              <a:spcAft>
                <a:spcPts val="0"/>
              </a:spcAft>
              <a:buNone/>
            </a:pPr>
            <a:r>
              <a:rPr lang="ko"/>
              <a:t>2022-12-06     10</a:t>
            </a:r>
            <a:endParaRPr/>
          </a:p>
          <a:p>
            <a:pPr indent="0" lvl="0" marL="0" rtl="0" algn="l">
              <a:spcBef>
                <a:spcPts val="0"/>
              </a:spcBef>
              <a:spcAft>
                <a:spcPts val="0"/>
              </a:spcAft>
              <a:buNone/>
            </a:pPr>
            <a:r>
              <a:rPr lang="ko"/>
              <a:t>2022-12-07     20</a:t>
            </a:r>
            <a:endParaRPr/>
          </a:p>
          <a:p>
            <a:pPr indent="0" lvl="0" marL="0" rtl="0" algn="l">
              <a:spcBef>
                <a:spcPts val="0"/>
              </a:spcBef>
              <a:spcAft>
                <a:spcPts val="0"/>
              </a:spcAft>
              <a:buNone/>
            </a:pPr>
            <a:r>
              <a:rPr lang="ko"/>
              <a:t>2022-12-08     15</a:t>
            </a:r>
            <a:endParaRPr/>
          </a:p>
          <a:p>
            <a:pPr indent="0" lvl="0" marL="0" rtl="0" algn="l">
              <a:spcBef>
                <a:spcPts val="0"/>
              </a:spcBef>
              <a:spcAft>
                <a:spcPts val="0"/>
              </a:spcAft>
              <a:buNone/>
            </a:pPr>
            <a:r>
              <a:rPr lang="ko"/>
              <a:t>2022-12-09     13</a:t>
            </a:r>
            <a:endParaRPr/>
          </a:p>
          <a:p>
            <a:pPr indent="0" lvl="0" marL="0" rtl="0" algn="l">
              <a:spcBef>
                <a:spcPts val="0"/>
              </a:spcBef>
              <a:spcAft>
                <a:spcPts val="0"/>
              </a:spcAft>
              <a:buNone/>
            </a:pPr>
            <a:r>
              <a:rPr lang="ko"/>
              <a:t>2022-12-10      7</a:t>
            </a:r>
            <a:endParaRPr/>
          </a:p>
          <a:p>
            <a:pPr indent="0" lvl="0" marL="0" rtl="0" algn="l">
              <a:lnSpc>
                <a:spcPct val="115000"/>
              </a:lnSpc>
              <a:spcBef>
                <a:spcPts val="400"/>
              </a:spcBef>
              <a:spcAft>
                <a:spcPts val="0"/>
              </a:spcAft>
              <a:buNone/>
            </a:pPr>
            <a:r>
              <a:rPr lang="ko"/>
              <a:t>(이후는 전부 10회 미만)</a:t>
            </a:r>
            <a:endParaRPr/>
          </a:p>
        </p:txBody>
      </p:sp>
      <p:sp>
        <p:nvSpPr>
          <p:cNvPr id="671" name="Google Shape;671;p84"/>
          <p:cNvSpPr txBox="1"/>
          <p:nvPr/>
        </p:nvSpPr>
        <p:spPr>
          <a:xfrm>
            <a:off x="2091875" y="1218200"/>
            <a:ext cx="7973700" cy="2101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highlight>
                  <a:srgbClr val="FFFFFF"/>
                </a:highlight>
              </a:rPr>
              <a:t>Self-Loop Transactions on </a:t>
            </a:r>
            <a:r>
              <a:rPr b="1" lang="ko" sz="1000">
                <a:highlight>
                  <a:srgbClr val="FFFFFF"/>
                </a:highlight>
              </a:rPr>
              <a:t>2022-11-17:</a:t>
            </a:r>
            <a:endParaRPr b="1" sz="1000">
              <a:highlight>
                <a:srgbClr val="FFFFFF"/>
              </a:highlight>
            </a:endParaRPr>
          </a:p>
          <a:p>
            <a:pPr indent="0" lvl="0" marL="0" rtl="0" algn="l">
              <a:spcBef>
                <a:spcPts val="0"/>
              </a:spcBef>
              <a:spcAft>
                <a:spcPts val="0"/>
              </a:spcAft>
              <a:buNone/>
            </a:pPr>
            <a:r>
              <a:rPr lang="ko" sz="1000">
                <a:highlight>
                  <a:srgbClr val="FFFFFF"/>
                </a:highlight>
              </a:rPr>
              <a:t> Unnamed: 0           timestamp  block_height                             sender_address                           receiver_address     amount                                                           trx_hash  trx_gasPrice</a:t>
            </a:r>
            <a:endParaRPr sz="1000">
              <a:highlight>
                <a:srgbClr val="FFFFFF"/>
              </a:highlight>
            </a:endParaRPr>
          </a:p>
          <a:p>
            <a:pPr indent="0" lvl="0" marL="0" rtl="0" algn="l">
              <a:spcBef>
                <a:spcPts val="0"/>
              </a:spcBef>
              <a:spcAft>
                <a:spcPts val="0"/>
              </a:spcAft>
              <a:buNone/>
            </a:pPr>
            <a:r>
              <a:rPr lang="ko" sz="1000">
                <a:highlight>
                  <a:srgbClr val="FFFFFF"/>
                </a:highlight>
              </a:rPr>
              <a:t> 21381423.0 2022-11-17 06:31:18     106760849 0x3f560c8787697cbee5eaef8db61e9a61ce7cbd28 0x3f560c8787697cbee5eaef8db61e9a61ce7cbd28   1.000000 0x1b021189255372c6edbf69faea92007aa29e238f978d1b867b027e03b0e8db9d           0.0</a:t>
            </a:r>
            <a:endParaRPr sz="1000">
              <a:highlight>
                <a:srgbClr val="FFFFFF"/>
              </a:highlight>
            </a:endParaRPr>
          </a:p>
          <a:p>
            <a:pPr indent="0" lvl="0" marL="0" rtl="0" algn="l">
              <a:spcBef>
                <a:spcPts val="0"/>
              </a:spcBef>
              <a:spcAft>
                <a:spcPts val="0"/>
              </a:spcAft>
              <a:buNone/>
            </a:pPr>
            <a:r>
              <a:rPr lang="ko" sz="1000">
                <a:highlight>
                  <a:srgbClr val="FFFFFF"/>
                </a:highlight>
              </a:rPr>
              <a:t> 21381424.0 2022-11-17 06:31:21     106760852 0x3f560c8787697cbee5eaef8db61e9a61ce7cbd28 0x3f560c8787697cbee5eaef8db61e9a61ce7cbd28   1.000000 0x4d32ad4d5c0f8dab97fecd0dc5e7ad0c260411c6ddda5f94ba3bdeb6e2901ded           0.0</a:t>
            </a:r>
            <a:endParaRPr sz="1000">
              <a:highlight>
                <a:srgbClr val="FFFFFF"/>
              </a:highlight>
            </a:endParaRPr>
          </a:p>
          <a:p>
            <a:pPr indent="0" lvl="0" marL="0" rtl="0" algn="l">
              <a:spcBef>
                <a:spcPts val="0"/>
              </a:spcBef>
              <a:spcAft>
                <a:spcPts val="0"/>
              </a:spcAft>
              <a:buNone/>
            </a:pPr>
            <a:r>
              <a:rPr lang="ko" sz="1000">
                <a:highlight>
                  <a:srgbClr val="FFFFFF"/>
                </a:highlight>
              </a:rPr>
              <a:t> 21381425.0 2022-11-17 06:31:24     106760855 0x3f560c8787697cbee5eaef8db61e9a61ce7cbd28 0x3f560c8787697cbee5eaef8db61e9a61ce7cbd28   1.000000 0xde74dea39efc0495013157b54887a64289c5a20ae5cb3b9a7668517993e68d41           0.0</a:t>
            </a:r>
            <a:endParaRPr sz="1000">
              <a:highlight>
                <a:srgbClr val="FFFFFF"/>
              </a:highlight>
            </a:endParaRPr>
          </a:p>
          <a:p>
            <a:pPr indent="0" lvl="0" marL="0" rtl="0" algn="l">
              <a:spcBef>
                <a:spcPts val="0"/>
              </a:spcBef>
              <a:spcAft>
                <a:spcPts val="0"/>
              </a:spcAft>
              <a:buNone/>
            </a:pPr>
            <a:r>
              <a:rPr lang="ko" sz="1000">
                <a:highlight>
                  <a:srgbClr val="FFFFFF"/>
                </a:highlight>
              </a:rPr>
              <a:t> 21381426.0 2022-11-17 06:31:27     106760858 0x3f560c8787697cbee5eaef8db61e9a61ce7cbd28 0x3f560c8787697cbee5eaef8db61e9a61ce7cbd28   1.000000 0x801646dfb060a600f983c72135c4959e561bcce6aeeca0fc8af72b7e597277cf           0.0</a:t>
            </a:r>
            <a:endParaRPr sz="1000">
              <a:highlight>
                <a:srgbClr val="FFFFFF"/>
              </a:highlight>
            </a:endParaRPr>
          </a:p>
          <a:p>
            <a:pPr indent="0" lvl="0" marL="0" rtl="0" algn="l">
              <a:spcBef>
                <a:spcPts val="0"/>
              </a:spcBef>
              <a:spcAft>
                <a:spcPts val="0"/>
              </a:spcAft>
              <a:buNone/>
            </a:pPr>
            <a:r>
              <a:rPr lang="ko" sz="1000">
                <a:highlight>
                  <a:srgbClr val="FFFFFF"/>
                </a:highlight>
              </a:rPr>
              <a:t> 21381427.0 2022-11-17 06:31:30     106760861 0x3f560c8787697cbee5eaef8db61e9a61ce7cbd28 0x3f560c8787697cbee5eaef8db61e9a61ce7cbd28   1.000000 0xc836fd0652ff00ac43212df596f6a68e6b5ee289baaacf5d0f9beed70a18a800           0.0</a:t>
            </a:r>
            <a:endParaRPr sz="1000">
              <a:highlight>
                <a:srgbClr val="FFFFFF"/>
              </a:highlight>
            </a:endParaRPr>
          </a:p>
          <a:p>
            <a:pPr indent="0" lvl="0" marL="0" rtl="0" algn="l">
              <a:spcBef>
                <a:spcPts val="0"/>
              </a:spcBef>
              <a:spcAft>
                <a:spcPts val="0"/>
              </a:spcAft>
              <a:buNone/>
            </a:pPr>
            <a:r>
              <a:rPr lang="ko" sz="1000">
                <a:highlight>
                  <a:srgbClr val="FFFFFF"/>
                </a:highlight>
              </a:rPr>
              <a:t> 21381428.0 2022-11-17 06:31:33     106760864 0x3f560c8787697cbee5eaef8db61e9a61ce7cbd28 0x3f560c8787697cbee5eaef8db61e9a61ce7cbd28   1.000000 0xfee22e75599bcc7b06546c19a517e7b28df1c9a6dc74ce69032475ee18cebdb1           0.0</a:t>
            </a:r>
            <a:endParaRPr sz="1000">
              <a:highlight>
                <a:srgbClr val="FFFFFF"/>
              </a:highlight>
            </a:endParaRPr>
          </a:p>
          <a:p>
            <a:pPr indent="0" lvl="0" marL="0" rtl="0" algn="l">
              <a:spcBef>
                <a:spcPts val="0"/>
              </a:spcBef>
              <a:spcAft>
                <a:spcPts val="0"/>
              </a:spcAft>
              <a:buNone/>
            </a:pPr>
            <a:r>
              <a:rPr lang="ko" sz="1000">
                <a:highlight>
                  <a:srgbClr val="FFFFFF"/>
                </a:highlight>
              </a:rPr>
              <a:t> 21381442.0 2022-11-17 06:33:08     106760959 0x3f560c8787697cbee5eaef8db61e9a61ce7cbd28 0x3f560c8787697cbee5eaef8db61e9a61ce7cbd28   1.000000 0xc7b35824438113b18fd4b88fe75ae5e59a43595a05e2643785b9db4c201e0b14           0.0</a:t>
            </a:r>
            <a:endParaRPr sz="1000">
              <a:highlight>
                <a:srgbClr val="FFFFFF"/>
              </a:highlight>
            </a:endParaRPr>
          </a:p>
          <a:p>
            <a:pPr indent="0" lvl="0" marL="0" rtl="0" algn="l">
              <a:spcBef>
                <a:spcPts val="0"/>
              </a:spcBef>
              <a:spcAft>
                <a:spcPts val="0"/>
              </a:spcAft>
              <a:buNone/>
            </a:pPr>
            <a:r>
              <a:rPr lang="ko" sz="1000">
                <a:highlight>
                  <a:srgbClr val="FFFFFF"/>
                </a:highlight>
              </a:rPr>
              <a:t> 21381443.0 2022-11-17 06:33:10     106760961 0x3f560c8787697cbee5eaef8db61e9a61ce7cbd28 0x3f560c8787697cbee5eaef8db61e9a61ce7cbd28   1.000000 0x5e7c2ceb9b1ed212fbd3782d44838375a66f0dbf7dcb54e501fe22d4273f0d87           0.0</a:t>
            </a:r>
            <a:endParaRPr sz="1000">
              <a:highlight>
                <a:srgbClr val="FFFFFF"/>
              </a:highlight>
            </a:endParaRPr>
          </a:p>
          <a:p>
            <a:pPr indent="0" lvl="0" marL="0" rtl="0" algn="l">
              <a:spcBef>
                <a:spcPts val="0"/>
              </a:spcBef>
              <a:spcAft>
                <a:spcPts val="0"/>
              </a:spcAft>
              <a:buNone/>
            </a:pPr>
            <a:r>
              <a:rPr lang="ko" sz="1000">
                <a:highlight>
                  <a:srgbClr val="FFFFFF"/>
                </a:highlight>
              </a:rPr>
              <a:t> 21381444.0 2022-11-17 06:33:10     106760961 0x3f560c8787697cbee5eaef8db61e9a61ce7cbd28 0x3f560c8787697cbee5eaef8db61e9a61ce7cbd28   1.000000 0x43bb806ceebc4b14fdcb89cf3a2f21da77a923091bc13ea0a2c2c3b125d893b3           0.0</a:t>
            </a:r>
            <a:endParaRPr sz="1000">
              <a:highlight>
                <a:srgbClr val="FFFFFF"/>
              </a:highlight>
            </a:endParaRPr>
          </a:p>
          <a:p>
            <a:pPr indent="0" lvl="0" marL="0" rtl="0" algn="l">
              <a:spcBef>
                <a:spcPts val="0"/>
              </a:spcBef>
              <a:spcAft>
                <a:spcPts val="0"/>
              </a:spcAft>
              <a:buNone/>
            </a:pPr>
            <a:r>
              <a:rPr lang="ko" sz="1000">
                <a:highlight>
                  <a:srgbClr val="FFFFFF"/>
                </a:highlight>
              </a:rPr>
              <a:t> 21381445.0 2022-11-17 06:33:11     106760962 0x3f560c8787697cbee5eaef8db61e9a61ce7cbd28 0x3f560c8787697cbee5eaef8db61e9a61ce7cbd28   1.000000 0xc8f1b965a492c2ff70c28fa7567844e1844fd0bdccdd8c112988181997022198           0.0</a:t>
            </a:r>
            <a:endParaRPr sz="1000">
              <a:highlight>
                <a:srgbClr val="FFFFFF"/>
              </a:highlight>
            </a:endParaRPr>
          </a:p>
          <a:p>
            <a:pPr indent="0" lvl="0" marL="0" rtl="0" algn="l">
              <a:spcBef>
                <a:spcPts val="0"/>
              </a:spcBef>
              <a:spcAft>
                <a:spcPts val="0"/>
              </a:spcAft>
              <a:buNone/>
            </a:pPr>
            <a:r>
              <a:rPr lang="ko" sz="1000">
                <a:highlight>
                  <a:srgbClr val="FFFFFF"/>
                </a:highlight>
              </a:rPr>
              <a:t> 21381446.0 2022-11-17 06:33:12     106760963 0x3f560c8787697cbee5eaef8db61e9a61ce7cbd28 0x3f560c8787697cbee5eaef8db61e9a61ce7cbd28   1.000000 0x0c9bbe925df4f8e48b3797f764b43bcc2710ec095f1cfb7f42bbd095494bf9e0           0.0</a:t>
            </a:r>
            <a:endParaRPr sz="1000">
              <a:highlight>
                <a:srgbClr val="FFFFFF"/>
              </a:highlight>
            </a:endParaRPr>
          </a:p>
          <a:p>
            <a:pPr indent="0" lvl="0" marL="0" rtl="0" algn="l">
              <a:spcBef>
                <a:spcPts val="0"/>
              </a:spcBef>
              <a:spcAft>
                <a:spcPts val="0"/>
              </a:spcAft>
              <a:buNone/>
            </a:pPr>
            <a:r>
              <a:rPr lang="ko" sz="1000">
                <a:highlight>
                  <a:srgbClr val="FFFFFF"/>
                </a:highlight>
              </a:rPr>
              <a:t> 21381447.0 2022-11-17 06:33:14     106760965 0x3f560c8787697cbee5eaef8db61e9a61ce7cbd28 0x3f560c8787697cbee5eaef8db61e9a61ce7cbd28   1.000000 0xe671b8f57e7fc3d2a5987c55db93632ea643b874a6f821b7c11a9f13f994b1dc           0.0</a:t>
            </a:r>
            <a:endParaRPr sz="1000">
              <a:highlight>
                <a:srgbClr val="FFFFFF"/>
              </a:highlight>
            </a:endParaRPr>
          </a:p>
          <a:p>
            <a:pPr indent="0" lvl="0" marL="0" rtl="0" algn="l">
              <a:spcBef>
                <a:spcPts val="0"/>
              </a:spcBef>
              <a:spcAft>
                <a:spcPts val="0"/>
              </a:spcAft>
              <a:buNone/>
            </a:pPr>
            <a:r>
              <a:rPr lang="ko" sz="1000">
                <a:highlight>
                  <a:srgbClr val="FFFFFF"/>
                </a:highlight>
              </a:rPr>
              <a:t> 21381448.0 2022-11-17 06:33:16     106760967 0x3f560c8787697cbee5eaef8db61e9a61ce7cbd28 0x3f560c8787697cbee5eaef8db61e9a61ce7cbd28   1.000000 0x6bc235a2709ad1d15b88e815b8b06d5281e80b450bd47fc06d75e4fe24bc0ab4           0.0</a:t>
            </a:r>
            <a:endParaRPr sz="1000">
              <a:highlight>
                <a:srgbClr val="FFFFFF"/>
              </a:highlight>
            </a:endParaRPr>
          </a:p>
          <a:p>
            <a:pPr indent="0" lvl="0" marL="0" rtl="0" algn="l">
              <a:spcBef>
                <a:spcPts val="0"/>
              </a:spcBef>
              <a:spcAft>
                <a:spcPts val="0"/>
              </a:spcAft>
              <a:buNone/>
            </a:pPr>
            <a:r>
              <a:rPr lang="ko" sz="1000">
                <a:highlight>
                  <a:srgbClr val="FFFFFF"/>
                </a:highlight>
              </a:rPr>
              <a:t> 21381449.0 2022-11-17 06:33:16     106760967 0x3f560c8787697cbee5eaef8db61e9a61ce7cbd28 0x3f560c8787697cbee5eaef8db61e9a61ce7cbd28   1.000000 0x116d7855c9e073a68ff955507c9e497417fcaa7a97178cf5f8aef241c741a710           0.0</a:t>
            </a:r>
            <a:endParaRPr sz="1000">
              <a:highlight>
                <a:srgbClr val="FFFFFF"/>
              </a:highlight>
            </a:endParaRPr>
          </a:p>
          <a:p>
            <a:pPr indent="0" lvl="0" marL="0" rtl="0" algn="l">
              <a:spcBef>
                <a:spcPts val="0"/>
              </a:spcBef>
              <a:spcAft>
                <a:spcPts val="0"/>
              </a:spcAft>
              <a:buNone/>
            </a:pPr>
            <a:r>
              <a:rPr lang="ko" sz="1000">
                <a:highlight>
                  <a:srgbClr val="FFFFFF"/>
                </a:highlight>
              </a:rPr>
              <a:t> 21381450.0 2022-11-17 06:33:18     106760969 0x3f560c8787697cbee5eaef8db61e9a61ce7cbd28 0x3f560c8787697cbee5eaef8db61e9a61ce7cbd28   1.000000 0x40afc42026a3e550b402eb89b8695b3782bd0ca3de0fe1fc6fa953b43d95340e           0.0</a:t>
            </a:r>
            <a:endParaRPr sz="1000">
              <a:highlight>
                <a:srgbClr val="FFFFFF"/>
              </a:highlight>
            </a:endParaRPr>
          </a:p>
          <a:p>
            <a:pPr indent="0" lvl="0" marL="0" rtl="0" algn="l">
              <a:spcBef>
                <a:spcPts val="0"/>
              </a:spcBef>
              <a:spcAft>
                <a:spcPts val="0"/>
              </a:spcAft>
              <a:buNone/>
            </a:pPr>
            <a:r>
              <a:rPr lang="ko" sz="1000">
                <a:highlight>
                  <a:srgbClr val="FFFFFF"/>
                </a:highlight>
              </a:rPr>
              <a:t> 21381452.0 2022-11-17 06:33:20     106760971 0x3f560c8787697cbee5eaef8db61e9a61ce7cbd28 0x3f560c8787697cbee5eaef8db61e9a61ce7cbd28   1.000000 0x69f73485cf24a03b305457ffe5e0f8d73a0b914608db921495f5f51f81bb4cc0           0.0</a:t>
            </a:r>
            <a:endParaRPr sz="1000">
              <a:highlight>
                <a:srgbClr val="FFFFFF"/>
              </a:highlight>
            </a:endParaRPr>
          </a:p>
          <a:p>
            <a:pPr indent="0" lvl="0" marL="0" rtl="0" algn="l">
              <a:spcBef>
                <a:spcPts val="0"/>
              </a:spcBef>
              <a:spcAft>
                <a:spcPts val="0"/>
              </a:spcAft>
              <a:buNone/>
            </a:pPr>
            <a:r>
              <a:rPr lang="ko" sz="1000">
                <a:highlight>
                  <a:srgbClr val="FFFFFF"/>
                </a:highlight>
              </a:rPr>
              <a:t> 21381453.0 2022-11-17 06:33:20     106760971 0x3f560c8787697cbee5eaef8db61e9a61ce7cbd28 0x3f560c8787697cbee5eaef8db61e9a61ce7cbd28   1.000000 0x6d624321cc144ca91551f7f31bef7b761cba1c3c4c8458111017fafb79f2c9b4           0.0</a:t>
            </a:r>
            <a:endParaRPr sz="1000">
              <a:highlight>
                <a:srgbClr val="FFFFFF"/>
              </a:highlight>
            </a:endParaRPr>
          </a:p>
          <a:p>
            <a:pPr indent="0" lvl="0" marL="0" rtl="0" algn="l">
              <a:spcBef>
                <a:spcPts val="0"/>
              </a:spcBef>
              <a:spcAft>
                <a:spcPts val="0"/>
              </a:spcAft>
              <a:buNone/>
            </a:pPr>
            <a:r>
              <a:rPr lang="ko" sz="1000">
                <a:highlight>
                  <a:srgbClr val="FFFFFF"/>
                </a:highlight>
              </a:rPr>
              <a:t> 21381454.0 2022-11-17 06:33:22     106760973 0x3f560c8787697cbee5eaef8db61e9a61ce7cbd28 0x3f560c8787697cbee5eaef8db61e9a61ce7cbd28   1.000000 0xfb48bff25341dbded1d2254f10ed79bfd9b4890fe808dc09f12e262ea54a39cc           0.0</a:t>
            </a:r>
            <a:endParaRPr sz="1000">
              <a:highlight>
                <a:srgbClr val="FFFFFF"/>
              </a:highlight>
            </a:endParaRPr>
          </a:p>
          <a:p>
            <a:pPr indent="0" lvl="0" marL="0" rtl="0" algn="l">
              <a:spcBef>
                <a:spcPts val="0"/>
              </a:spcBef>
              <a:spcAft>
                <a:spcPts val="0"/>
              </a:spcAft>
              <a:buNone/>
            </a:pPr>
            <a:r>
              <a:rPr lang="ko" sz="1000">
                <a:highlight>
                  <a:srgbClr val="FFFFFF"/>
                </a:highlight>
              </a:rPr>
              <a:t> 21381455.0 2022-11-17 06:33:22     106760973 0x3f560c8787697cbee5eaef8db61e9a61ce7cbd28 0x3f560c8787697cbee5eaef8db61e9a61ce7cbd28   1.000000 0xca9b9936984e3fda845b4cf0c46e7512720b543f2c8782c244409c104816d987           0.0</a:t>
            </a:r>
            <a:endParaRPr sz="1000">
              <a:highlight>
                <a:srgbClr val="FFFFFF"/>
              </a:highlight>
            </a:endParaRPr>
          </a:p>
          <a:p>
            <a:pPr indent="0" lvl="0" marL="0" rtl="0" algn="l">
              <a:spcBef>
                <a:spcPts val="0"/>
              </a:spcBef>
              <a:spcAft>
                <a:spcPts val="0"/>
              </a:spcAft>
              <a:buNone/>
            </a:pPr>
            <a:r>
              <a:rPr lang="ko" sz="1000">
                <a:highlight>
                  <a:srgbClr val="FFFFFF"/>
                </a:highlight>
              </a:rPr>
              <a:t> 21381456.0 2022-11-17 06:33:30     106760981 0x3f560c8787697cbee5eaef8db61e9a61ce7cbd28 0x3f560c8787697cbee5eaef8db61e9a61ce7cbd28   1.000000 0x57d78dd8473b8b6c62e310ab3879061bb7edeb2be835894ffcbb30c28c5c9599           0.0</a:t>
            </a:r>
            <a:endParaRPr sz="1000">
              <a:highlight>
                <a:srgbClr val="FFFFFF"/>
              </a:highlight>
            </a:endParaRPr>
          </a:p>
          <a:p>
            <a:pPr indent="0" lvl="0" marL="0" rtl="0" algn="l">
              <a:spcBef>
                <a:spcPts val="0"/>
              </a:spcBef>
              <a:spcAft>
                <a:spcPts val="0"/>
              </a:spcAft>
              <a:buNone/>
            </a:pPr>
            <a:r>
              <a:rPr lang="ko" sz="1000">
                <a:highlight>
                  <a:srgbClr val="FFFFFF"/>
                </a:highlight>
              </a:rPr>
              <a:t> 21381852.0 2022-11-17 06:47:19     106761810 0x3f560c8787697cbee5eaef8db61e9a61ce7cbd28 0x3f560c8787697cbee5eaef8db61e9a61ce7cbd28   1.000000 0xd6a33107a672445abdbc5e3f2e29d2af8896517e7a046b941d5cbf6ff2258176           0.0</a:t>
            </a:r>
            <a:endParaRPr sz="1000">
              <a:highlight>
                <a:srgbClr val="FFFFFF"/>
              </a:highlight>
            </a:endParaRPr>
          </a:p>
          <a:p>
            <a:pPr indent="0" lvl="0" marL="0" rtl="0" algn="l">
              <a:spcBef>
                <a:spcPts val="0"/>
              </a:spcBef>
              <a:spcAft>
                <a:spcPts val="0"/>
              </a:spcAft>
              <a:buNone/>
            </a:pPr>
            <a:r>
              <a:rPr lang="ko" sz="1000">
                <a:highlight>
                  <a:srgbClr val="FFFFFF"/>
                </a:highlight>
              </a:rPr>
              <a:t> 21381854.0 2022-11-17 06:47:21     106761812 0x3f560c8787697cbee5eaef8db61e9a61ce7cbd28 0x3f560c8787697cbee5eaef8db61e9a61ce7cbd28   1.000000 0xe41891c2f27b2fa1cf2b2f7355f0878448150e8e15a2e362de3cb6b0d53e7f6a           0.0</a:t>
            </a:r>
            <a:endParaRPr sz="1000">
              <a:highlight>
                <a:srgbClr val="FFFFFF"/>
              </a:highlight>
            </a:endParaRPr>
          </a:p>
          <a:p>
            <a:pPr indent="0" lvl="0" marL="0" rtl="0" algn="l">
              <a:spcBef>
                <a:spcPts val="0"/>
              </a:spcBef>
              <a:spcAft>
                <a:spcPts val="0"/>
              </a:spcAft>
              <a:buNone/>
            </a:pPr>
            <a:r>
              <a:rPr lang="ko" sz="1000">
                <a:highlight>
                  <a:srgbClr val="FFFFFF"/>
                </a:highlight>
              </a:rPr>
              <a:t> 21381853.0 2022-11-17 06:47:21     106761812 0x3f560c8787697cbee5eaef8db61e9a61ce7cbd28 0x3f560c8787697cbee5eaef8db61e9a61ce7cbd28   1.000000 0x63ad302da53f2da2ba6abf73d92910142455352bb5401dc49cb0d5849a8400ec           0.0</a:t>
            </a:r>
            <a:endParaRPr sz="1000">
              <a:highlight>
                <a:srgbClr val="FFFFFF"/>
              </a:highlight>
            </a:endParaRPr>
          </a:p>
          <a:p>
            <a:pPr indent="0" lvl="0" marL="0" rtl="0" algn="l">
              <a:spcBef>
                <a:spcPts val="0"/>
              </a:spcBef>
              <a:spcAft>
                <a:spcPts val="0"/>
              </a:spcAft>
              <a:buNone/>
            </a:pPr>
            <a:r>
              <a:rPr lang="ko" sz="1000">
                <a:highlight>
                  <a:srgbClr val="FFFFFF"/>
                </a:highlight>
              </a:rPr>
              <a:t> 21381855.0 2022-11-17 06:47:22     106761813 0x3f560c8787697cbee5eaef8db61e9a61ce7cbd28 0x3f560c8787697cbee5eaef8db61e9a61ce7cbd28   1.000000 0xae0acde72c2dd139c0d29e1ff981f9e1c9469d2430358e62a0f360b6a67d4e32           0.0</a:t>
            </a:r>
            <a:endParaRPr sz="1000">
              <a:highlight>
                <a:srgbClr val="FFFFFF"/>
              </a:highlight>
            </a:endParaRPr>
          </a:p>
          <a:p>
            <a:pPr indent="0" lvl="0" marL="0" rtl="0" algn="l">
              <a:spcBef>
                <a:spcPts val="0"/>
              </a:spcBef>
              <a:spcAft>
                <a:spcPts val="0"/>
              </a:spcAft>
              <a:buNone/>
            </a:pPr>
            <a:r>
              <a:rPr lang="ko" sz="1000">
                <a:highlight>
                  <a:srgbClr val="FFFFFF"/>
                </a:highlight>
              </a:rPr>
              <a:t> 21381856.0 2022-11-17 06:47:23     106761814 0x3f560c8787697cbee5eaef8db61e9a61ce7cbd28 0x3f560c8787697cbee5eaef8db61e9a61ce7cbd28   1.000000 0xe59c97eb399e4dee1bc6a2fbd2d7a3dc3bbc9a8f0fd9e54cf431fa2a48cf0030           0.0</a:t>
            </a:r>
            <a:endParaRPr sz="1000">
              <a:highlight>
                <a:srgbClr val="FFFFFF"/>
              </a:highlight>
            </a:endParaRPr>
          </a:p>
          <a:p>
            <a:pPr indent="0" lvl="0" marL="0" rtl="0" algn="l">
              <a:spcBef>
                <a:spcPts val="0"/>
              </a:spcBef>
              <a:spcAft>
                <a:spcPts val="0"/>
              </a:spcAft>
              <a:buNone/>
            </a:pPr>
            <a:r>
              <a:rPr lang="ko" sz="1000">
                <a:highlight>
                  <a:srgbClr val="FFFFFF"/>
                </a:highlight>
              </a:rPr>
              <a:t> 21381857.0 2022-11-17 06:47:25     106761816 0x3f560c8787697cbee5eaef8db61e9a61ce7cbd28 0x3f560c8787697cbee5eaef8db61e9a61ce7cbd28   1.000000 0x63ca450d497cbdb83b08b6dd54200c1a1bfbd9b3fdc1997293bb8dfd19629e8b           0.0</a:t>
            </a:r>
            <a:endParaRPr sz="1000">
              <a:highlight>
                <a:srgbClr val="FFFFFF"/>
              </a:highlight>
            </a:endParaRPr>
          </a:p>
          <a:p>
            <a:pPr indent="0" lvl="0" marL="0" rtl="0" algn="l">
              <a:spcBef>
                <a:spcPts val="0"/>
              </a:spcBef>
              <a:spcAft>
                <a:spcPts val="0"/>
              </a:spcAft>
              <a:buNone/>
            </a:pPr>
            <a:r>
              <a:rPr lang="ko" sz="1000">
                <a:highlight>
                  <a:srgbClr val="FFFFFF"/>
                </a:highlight>
              </a:rPr>
              <a:t> 21381858.0 2022-11-17 06:47:27     106761818 0x3f560c8787697cbee5eaef8db61e9a61ce7cbd28 0x3f560c8787697cbee5eaef8db61e9a61ce7cbd28   1.000000 0xefe51b286c0fdf7291fc21509cedc2c1b0bdea028488648ee73b0b2e0e15ce58           0.0</a:t>
            </a:r>
            <a:endParaRPr sz="1000">
              <a:highlight>
                <a:srgbClr val="FFFFFF"/>
              </a:highlight>
            </a:endParaRPr>
          </a:p>
          <a:p>
            <a:pPr indent="0" lvl="0" marL="0" rtl="0" algn="l">
              <a:spcBef>
                <a:spcPts val="0"/>
              </a:spcBef>
              <a:spcAft>
                <a:spcPts val="0"/>
              </a:spcAft>
              <a:buNone/>
            </a:pPr>
            <a:r>
              <a:rPr lang="ko" sz="1000">
                <a:highlight>
                  <a:srgbClr val="FFFFFF"/>
                </a:highlight>
              </a:rPr>
              <a:t> 21381859.0 2022-11-17 06:47:27     106761818 0x3f560c8787697cbee5eaef8db61e9a61ce7cbd28 0x3f560c8787697cbee5eaef8db61e9a61ce7cbd28   1.000000 0xc085a55f223ee768898d7a7b36b0a61c6d11b8db5a42a014f25e183257833bcf           0.0</a:t>
            </a:r>
            <a:endParaRPr sz="1000">
              <a:highlight>
                <a:srgbClr val="FFFFFF"/>
              </a:highlight>
            </a:endParaRPr>
          </a:p>
          <a:p>
            <a:pPr indent="0" lvl="0" marL="0" rtl="0" algn="l">
              <a:spcBef>
                <a:spcPts val="0"/>
              </a:spcBef>
              <a:spcAft>
                <a:spcPts val="0"/>
              </a:spcAft>
              <a:buNone/>
            </a:pPr>
            <a:r>
              <a:rPr lang="ko" sz="1000">
                <a:highlight>
                  <a:srgbClr val="FFFFFF"/>
                </a:highlight>
              </a:rPr>
              <a:t> 21381860.0 2022-11-17 06:47:27     106761818 0x3f560c8787697cbee5eaef8db61e9a61ce7cbd28 0x3f560c8787697cbee5eaef8db61e9a61ce7cbd28   1.000000 0xcabe2f670cb04ab4a2530a08a92239c7e3bbdd6380df830b05458f8fed4d5661           0.0</a:t>
            </a:r>
            <a:endParaRPr sz="1000">
              <a:highlight>
                <a:srgbClr val="FFFFFF"/>
              </a:highlight>
            </a:endParaRPr>
          </a:p>
          <a:p>
            <a:pPr indent="0" lvl="0" marL="0" rtl="0" algn="l">
              <a:spcBef>
                <a:spcPts val="0"/>
              </a:spcBef>
              <a:spcAft>
                <a:spcPts val="0"/>
              </a:spcAft>
              <a:buNone/>
            </a:pPr>
            <a:r>
              <a:rPr lang="ko" sz="1000">
                <a:highlight>
                  <a:srgbClr val="FFFFFF"/>
                </a:highlight>
              </a:rPr>
              <a:t> 21381861.0 2022-11-17 06:47:28     106761819 0x3f560c8787697cbee5eaef8db61e9a61ce7cbd28 0x3f560c8787697cbee5eaef8db61e9a61ce7cbd28   1.000000 0x2bc77fe193303bfe26d05711baf012b07046e188aaac4ea2aff96211af533685           0.0</a:t>
            </a:r>
            <a:endParaRPr sz="1000">
              <a:highlight>
                <a:srgbClr val="FFFFFF"/>
              </a:highlight>
            </a:endParaRPr>
          </a:p>
          <a:p>
            <a:pPr indent="0" lvl="0" marL="0" rtl="0" algn="l">
              <a:spcBef>
                <a:spcPts val="0"/>
              </a:spcBef>
              <a:spcAft>
                <a:spcPts val="0"/>
              </a:spcAft>
              <a:buNone/>
            </a:pPr>
            <a:r>
              <a:rPr lang="ko" sz="1000">
                <a:highlight>
                  <a:srgbClr val="FFFFFF"/>
                </a:highlight>
              </a:rPr>
              <a:t> 21381866.0 2022-11-17 06:47:31     106761822 0x3f560c8787697cbee5eaef8db61e9a61ce7cbd28 0x3f560c8787697cbee5eaef8db61e9a61ce7cbd28   1.000000 0x9ee301d2933843e7af5134934513511de3c3d6c57cc04bdb2b127f0faea326fb           0.0</a:t>
            </a:r>
            <a:endParaRPr sz="1000">
              <a:highlight>
                <a:srgbClr val="FFFFFF"/>
              </a:highlight>
            </a:endParaRPr>
          </a:p>
          <a:p>
            <a:pPr indent="0" lvl="0" marL="0" rtl="0" algn="l">
              <a:spcBef>
                <a:spcPts val="0"/>
              </a:spcBef>
              <a:spcAft>
                <a:spcPts val="0"/>
              </a:spcAft>
              <a:buNone/>
            </a:pPr>
            <a:r>
              <a:rPr lang="ko" sz="1000">
                <a:highlight>
                  <a:srgbClr val="FFFFFF"/>
                </a:highlight>
              </a:rPr>
              <a:t> 21381867.0 2022-11-17 06:47:31     106761822 0x3f560c8787697cbee5eaef8db61e9a61ce7cbd28 0x3f560c8787697cbee5eaef8db61e9a61ce7cbd28   1.000000 0x9c31d7378db5e01693f4e1dc17f8a7e9022ad5e7bebecf4f446a40773bff4e5c           0.0</a:t>
            </a:r>
            <a:endParaRPr sz="1000">
              <a:highlight>
                <a:srgbClr val="FFFFFF"/>
              </a:highlight>
            </a:endParaRPr>
          </a:p>
          <a:p>
            <a:pPr indent="0" lvl="0" marL="0" rtl="0" algn="l">
              <a:spcBef>
                <a:spcPts val="0"/>
              </a:spcBef>
              <a:spcAft>
                <a:spcPts val="0"/>
              </a:spcAft>
              <a:buNone/>
            </a:pPr>
            <a:r>
              <a:rPr lang="ko" sz="1000">
                <a:highlight>
                  <a:srgbClr val="FFFFFF"/>
                </a:highlight>
              </a:rPr>
              <a:t> 21382034.0 2022-11-17 06:50:04     106761975 0x3a8042ac1a2c6d5d19927a831607867125aab156 0x3a8042ac1a2c6d5d19927a831607867125aab156   1.000000 0x19d4f058d51fc73414656fcb3d02e4d833687cc570452c79b6041199b7abba7d           0.0</a:t>
            </a:r>
            <a:endParaRPr sz="1000">
              <a:highlight>
                <a:srgbClr val="FFFFFF"/>
              </a:highlight>
            </a:endParaRPr>
          </a:p>
          <a:p>
            <a:pPr indent="0" lvl="0" marL="0" rtl="0" algn="l">
              <a:spcBef>
                <a:spcPts val="0"/>
              </a:spcBef>
              <a:spcAft>
                <a:spcPts val="0"/>
              </a:spcAft>
              <a:buNone/>
            </a:pPr>
            <a:r>
              <a:rPr lang="ko" sz="1000">
                <a:highlight>
                  <a:srgbClr val="FFFFFF"/>
                </a:highlight>
              </a:rPr>
              <a:t> 21382046.0 2022-11-17 06:51:08     106762039 0x3f560c8787697cbee5eaef8db61e9a61ce7cbd28 0x3f560c8787697cbee5eaef8db61e9a61ce7cbd28   1.000000 0xc38e7cf165811d491d64118122094dc1897784a2279d8f4675e1c1805cf00dd8           0.0</a:t>
            </a:r>
            <a:endParaRPr sz="1000">
              <a:highlight>
                <a:srgbClr val="FFFFFF"/>
              </a:highlight>
            </a:endParaRPr>
          </a:p>
          <a:p>
            <a:pPr indent="0" lvl="0" marL="0" rtl="0" algn="l">
              <a:spcBef>
                <a:spcPts val="0"/>
              </a:spcBef>
              <a:spcAft>
                <a:spcPts val="0"/>
              </a:spcAft>
              <a:buNone/>
            </a:pPr>
            <a:r>
              <a:rPr lang="ko" sz="1000">
                <a:highlight>
                  <a:srgbClr val="FFFFFF"/>
                </a:highlight>
              </a:rPr>
              <a:t> 21382047.0 2022-11-17 06:51:10     106762041 0x3f560c8787697cbee5eaef8db61e9a61ce7cbd28 0x3f560c8787697cbee5eaef8db61e9a61ce7cbd28   1.000000 0xd1ee300ced87accad0a9a1c3321937ade2ddc2fc8a6e17570b2ce3ba7379618b           0.0</a:t>
            </a:r>
            <a:endParaRPr sz="1000">
              <a:highlight>
                <a:srgbClr val="FFFFFF"/>
              </a:highlight>
            </a:endParaRPr>
          </a:p>
          <a:p>
            <a:pPr indent="0" lvl="0" marL="0" rtl="0" algn="l">
              <a:spcBef>
                <a:spcPts val="0"/>
              </a:spcBef>
              <a:spcAft>
                <a:spcPts val="0"/>
              </a:spcAft>
              <a:buNone/>
            </a:pPr>
            <a:r>
              <a:rPr lang="ko" sz="1000">
                <a:highlight>
                  <a:srgbClr val="FFFFFF"/>
                </a:highlight>
              </a:rPr>
              <a:t> 21382048.0 2022-11-17 06:51:10     106762041 0x3f560c8787697cbee5eaef8db61e9a61ce7cbd28 0x3f560c8787697cbee5eaef8db61e9a61ce7cbd28   1.000000 0xc70960ca149be87d375881cd94ee081c5e77db62f4f7150ec62ad1e7663aede5           0.0</a:t>
            </a:r>
            <a:endParaRPr sz="1000">
              <a:highlight>
                <a:srgbClr val="FFFFFF"/>
              </a:highlight>
            </a:endParaRPr>
          </a:p>
          <a:p>
            <a:pPr indent="0" lvl="0" marL="0" rtl="0" algn="l">
              <a:spcBef>
                <a:spcPts val="0"/>
              </a:spcBef>
              <a:spcAft>
                <a:spcPts val="0"/>
              </a:spcAft>
              <a:buNone/>
            </a:pPr>
            <a:r>
              <a:rPr lang="ko" sz="1000">
                <a:highlight>
                  <a:srgbClr val="FFFFFF"/>
                </a:highlight>
              </a:rPr>
              <a:t> 21382056.0 2022-11-17 06:51:11     106762042 0x3f560c8787697cbee5eaef8db61e9a61ce7cbd28 0x3f560c8787697cbee5eaef8db61e9a61ce7cbd28   1.000000 0x53a4fe16df00d20d91f0da9a7442236bfb68baffa0a3f160905e0c6a04492368           0.0</a:t>
            </a:r>
            <a:endParaRPr sz="1000">
              <a:highlight>
                <a:srgbClr val="FFFFFF"/>
              </a:highlight>
            </a:endParaRPr>
          </a:p>
          <a:p>
            <a:pPr indent="0" lvl="0" marL="0" rtl="0" algn="l">
              <a:spcBef>
                <a:spcPts val="0"/>
              </a:spcBef>
              <a:spcAft>
                <a:spcPts val="0"/>
              </a:spcAft>
              <a:buNone/>
            </a:pPr>
            <a:r>
              <a:rPr lang="ko" sz="1000">
                <a:highlight>
                  <a:srgbClr val="FFFFFF"/>
                </a:highlight>
              </a:rPr>
              <a:t> 21382108.0 2022-11-17 06:52:42     106762133 0x3f560c8787697cbee5eaef8db61e9a61ce7cbd28 0x3f560c8787697cbee5eaef8db61e9a61ce7cbd28   1.000000 0x756a7e52d28fca3170a107f67cdf2e7ba3b50bb9d916c4bdcc13d6c7a7a519d5           0.0</a:t>
            </a:r>
            <a:endParaRPr sz="1000">
              <a:highlight>
                <a:srgbClr val="FFFFFF"/>
              </a:highlight>
            </a:endParaRPr>
          </a:p>
          <a:p>
            <a:pPr indent="0" lvl="0" marL="0" rtl="0" algn="l">
              <a:spcBef>
                <a:spcPts val="0"/>
              </a:spcBef>
              <a:spcAft>
                <a:spcPts val="0"/>
              </a:spcAft>
              <a:buNone/>
            </a:pPr>
            <a:r>
              <a:rPr lang="ko" sz="1000">
                <a:highlight>
                  <a:srgbClr val="FFFFFF"/>
                </a:highlight>
              </a:rPr>
              <a:t> 21382109.0 2022-11-17 06:52:44     106762135 0x3f560c8787697cbee5eaef8db61e9a61ce7cbd28 0x3f560c8787697cbee5eaef8db61e9a61ce7cbd28   1.000000 0x3e1433425477496431f82b24dfa571c52c29bf7941c55eb35a32e3320e011536           0.0</a:t>
            </a:r>
            <a:endParaRPr sz="1000">
              <a:highlight>
                <a:srgbClr val="FFFFFF"/>
              </a:highlight>
            </a:endParaRPr>
          </a:p>
          <a:p>
            <a:pPr indent="0" lvl="0" marL="0" rtl="0" algn="l">
              <a:spcBef>
                <a:spcPts val="0"/>
              </a:spcBef>
              <a:spcAft>
                <a:spcPts val="0"/>
              </a:spcAft>
              <a:buNone/>
            </a:pPr>
            <a:r>
              <a:rPr lang="ko" sz="1000">
                <a:highlight>
                  <a:srgbClr val="FFFFFF"/>
                </a:highlight>
              </a:rPr>
              <a:t> 21382110.0 2022-11-17 06:52:44     106762135 0x3f560c8787697cbee5eaef8db61e9a61ce7cbd28 0x3f560c8787697cbee5eaef8db61e9a61ce7cbd28   1.000000 0x991926661cd5634a2cd01dd3c237518d7582117da0a73264623098d96a1adfb3           0.0</a:t>
            </a:r>
            <a:endParaRPr sz="1000">
              <a:highlight>
                <a:srgbClr val="FFFFFF"/>
              </a:highlight>
            </a:endParaRPr>
          </a:p>
          <a:p>
            <a:pPr indent="0" lvl="0" marL="0" rtl="0" algn="l">
              <a:spcBef>
                <a:spcPts val="0"/>
              </a:spcBef>
              <a:spcAft>
                <a:spcPts val="0"/>
              </a:spcAft>
              <a:buNone/>
            </a:pPr>
            <a:r>
              <a:rPr lang="ko" sz="1000">
                <a:highlight>
                  <a:srgbClr val="FFFFFF"/>
                </a:highlight>
              </a:rPr>
              <a:t> 21382365.0 2022-11-17 07:00:06     106762577 0x3a8042ac1a2c6d5d19927a831607867125aab156 0x3a8042ac1a2c6d5d19927a831607867125aab156   1.000000 0x8151acdec6a9ff6bc3beafb454d3a98dbfdcab09606c6cdde80178ca094e88f0           0.0</a:t>
            </a:r>
            <a:endParaRPr sz="1000">
              <a:highlight>
                <a:srgbClr val="FFFFFF"/>
              </a:highlight>
            </a:endParaRPr>
          </a:p>
          <a:p>
            <a:pPr indent="0" lvl="0" marL="0" rtl="0" algn="l">
              <a:spcBef>
                <a:spcPts val="0"/>
              </a:spcBef>
              <a:spcAft>
                <a:spcPts val="0"/>
              </a:spcAft>
              <a:buNone/>
            </a:pPr>
            <a:r>
              <a:rPr lang="ko" sz="1000">
                <a:highlight>
                  <a:srgbClr val="FFFFFF"/>
                </a:highlight>
              </a:rPr>
              <a:t> 21382991.0 2022-11-17 07:39:57     106764968 0x3a8042ac1a2c6d5d19927a831607867125aab156 0x3a8042ac1a2c6d5d19927a831607867125aab156   1.000000 0x4b4b5b6098c112f804c0348876964af8ed2b8713fa7ece421b2383c0cb1ce367           0.0</a:t>
            </a:r>
            <a:endParaRPr sz="1000">
              <a:highlight>
                <a:srgbClr val="FFFFFF"/>
              </a:highlight>
            </a:endParaRPr>
          </a:p>
          <a:p>
            <a:pPr indent="0" lvl="0" marL="0" rtl="0" algn="l">
              <a:spcBef>
                <a:spcPts val="0"/>
              </a:spcBef>
              <a:spcAft>
                <a:spcPts val="0"/>
              </a:spcAft>
              <a:buNone/>
            </a:pPr>
            <a:r>
              <a:rPr lang="ko" sz="1000">
                <a:highlight>
                  <a:srgbClr val="FFFFFF"/>
                </a:highlight>
              </a:rPr>
              <a:t> 21388270.0 2022-11-17 15:45:41     106794112 0xd0ea3ffbb53a39033ab4f99d6c01c85810a8a476 0xd0ea3ffbb53a39033ab4f99d6c01c85810a8a476 341.890254 0x6595b3930731dbfb8dce9373a873fee9040187982d285bd3d1a09d7149d12037           0.0</a:t>
            </a:r>
            <a:endParaRPr sz="1000">
              <a:highlight>
                <a:srgbClr val="FFFFFF"/>
              </a:highlight>
            </a:endParaRPr>
          </a:p>
          <a:p>
            <a:pPr indent="0" lvl="0" marL="0" rtl="0" algn="l">
              <a:lnSpc>
                <a:spcPct val="115000"/>
              </a:lnSpc>
              <a:spcBef>
                <a:spcPts val="0"/>
              </a:spcBef>
              <a:spcAft>
                <a:spcPts val="0"/>
              </a:spcAft>
              <a:buNone/>
            </a:pPr>
            <a:r>
              <a:rPr lang="ko" sz="1000">
                <a:highlight>
                  <a:srgbClr val="FFFFFF"/>
                </a:highlight>
              </a:rPr>
              <a:t> 21388280.0 2022-11-17 15:45:41     106794112 0xd0ea3ffbb53a39033ab4f99d6c01c85810a8a476 0xd0ea3ffbb53a39033ab4f99d6c01c85810a8a476 342.160494 0xd6265317fdefc7347fdaf56a142044bac09dfe612e4a8d42f04473d6ec93c78f           0.0</a:t>
            </a:r>
            <a:endParaRPr sz="1000">
              <a:highlight>
                <a:srgbClr val="FFFFFF"/>
              </a:highlight>
            </a:endParaRPr>
          </a:p>
        </p:txBody>
      </p:sp>
      <p:sp>
        <p:nvSpPr>
          <p:cNvPr id="672" name="Google Shape;672;p84"/>
          <p:cNvSpPr txBox="1"/>
          <p:nvPr/>
        </p:nvSpPr>
        <p:spPr>
          <a:xfrm>
            <a:off x="2741075" y="72100"/>
            <a:ext cx="6303300" cy="6156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u="sng">
                <a:solidFill>
                  <a:schemeClr val="hlink"/>
                </a:solidFill>
                <a:hlinkClick r:id="rId3"/>
              </a:rPr>
              <a:t>http://203.253.11.22:8888/notebooks/onchain_data_analysis%2Ffintech8_yeona%2FWEMIX%2FSelf%20Loop%20Wallets.ipynb</a:t>
            </a:r>
            <a:endParaRPr/>
          </a:p>
        </p:txBody>
      </p:sp>
      <p:sp>
        <p:nvSpPr>
          <p:cNvPr id="673" name="Google Shape;673;p84"/>
          <p:cNvSpPr/>
          <p:nvPr/>
        </p:nvSpPr>
        <p:spPr>
          <a:xfrm>
            <a:off x="42325" y="3302000"/>
            <a:ext cx="1439400" cy="21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77" name="Shape 677"/>
        <p:cNvGrpSpPr/>
        <p:nvPr/>
      </p:nvGrpSpPr>
      <p:grpSpPr>
        <a:xfrm>
          <a:off x="0" y="0"/>
          <a:ext cx="0" cy="0"/>
          <a:chOff x="0" y="0"/>
          <a:chExt cx="0" cy="0"/>
        </a:xfrm>
      </p:grpSpPr>
      <p:sp>
        <p:nvSpPr>
          <p:cNvPr id="678" name="Google Shape;678;p85"/>
          <p:cNvSpPr txBox="1"/>
          <p:nvPr/>
        </p:nvSpPr>
        <p:spPr>
          <a:xfrm>
            <a:off x="3660048" y="2020536"/>
            <a:ext cx="1868700" cy="19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000">
              <a:highlight>
                <a:srgbClr val="FFFFFF"/>
              </a:highlight>
            </a:endParaRPr>
          </a:p>
        </p:txBody>
      </p:sp>
      <p:sp>
        <p:nvSpPr>
          <p:cNvPr id="679" name="Google Shape;679;p85"/>
          <p:cNvSpPr txBox="1"/>
          <p:nvPr>
            <p:ph idx="4294967295" type="body"/>
          </p:nvPr>
        </p:nvSpPr>
        <p:spPr>
          <a:xfrm>
            <a:off x="651300" y="4754700"/>
            <a:ext cx="7697400" cy="33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sp>
        <p:nvSpPr>
          <p:cNvPr id="680" name="Google Shape;680;p85"/>
          <p:cNvSpPr txBox="1"/>
          <p:nvPr/>
        </p:nvSpPr>
        <p:spPr>
          <a:xfrm>
            <a:off x="4363450" y="2172525"/>
            <a:ext cx="4531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ko">
                <a:solidFill>
                  <a:srgbClr val="FF0000"/>
                </a:solidFill>
              </a:rPr>
              <a:t>2023.02.06. ~ 2023.02.</a:t>
            </a:r>
            <a:r>
              <a:rPr lang="ko">
                <a:solidFill>
                  <a:srgbClr val="FF0000"/>
                </a:solidFill>
              </a:rPr>
              <a:t>23 (상장 이전~이후 전체)</a:t>
            </a:r>
            <a:endParaRPr>
              <a:solidFill>
                <a:srgbClr val="FF0000"/>
              </a:solidFill>
            </a:endParaRPr>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ko" sz="1100"/>
              <a:t>영향력 큰 지갑이 거래빈도와 거래금액이 큰지 알아보기 위해 상관분석 수행</a:t>
            </a:r>
            <a:endParaRPr sz="1100"/>
          </a:p>
          <a:p>
            <a:pPr indent="-298450" lvl="0" marL="457200" rtl="0" algn="l">
              <a:spcBef>
                <a:spcPts val="0"/>
              </a:spcBef>
              <a:spcAft>
                <a:spcPts val="0"/>
              </a:spcAft>
              <a:buSzPts val="1100"/>
              <a:buChar char="-"/>
            </a:pPr>
            <a:r>
              <a:rPr lang="ko" sz="1100"/>
              <a:t>거래빈도와 거래금액의 상관이 낮음 (-0.05)</a:t>
            </a:r>
            <a:endParaRPr sz="1100"/>
          </a:p>
          <a:p>
            <a:pPr indent="-298450" lvl="0" marL="457200" rtl="0" algn="l">
              <a:spcBef>
                <a:spcPts val="0"/>
              </a:spcBef>
              <a:spcAft>
                <a:spcPts val="0"/>
              </a:spcAft>
              <a:buSzPts val="1100"/>
              <a:buChar char="-"/>
            </a:pPr>
            <a:r>
              <a:rPr lang="ko" sz="1100"/>
              <a:t>즉 거래금액이 큰 지갑의 거래빈도는 제각각</a:t>
            </a:r>
            <a:endParaRPr sz="1100"/>
          </a:p>
        </p:txBody>
      </p:sp>
      <p:sp>
        <p:nvSpPr>
          <p:cNvPr id="681" name="Google Shape;681;p85"/>
          <p:cNvSpPr txBox="1"/>
          <p:nvPr/>
        </p:nvSpPr>
        <p:spPr>
          <a:xfrm>
            <a:off x="872925" y="1772325"/>
            <a:ext cx="78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기간 중 지갑의 트랜잭션 빈도(common)와 transaction amount 간 상관관계가 있는가?</a:t>
            </a:r>
            <a:endParaRPr/>
          </a:p>
        </p:txBody>
      </p:sp>
      <p:pic>
        <p:nvPicPr>
          <p:cNvPr id="682" name="Google Shape;682;p85"/>
          <p:cNvPicPr preferRelativeResize="0"/>
          <p:nvPr/>
        </p:nvPicPr>
        <p:blipFill>
          <a:blip r:embed="rId4">
            <a:alphaModFix/>
          </a:blip>
          <a:stretch>
            <a:fillRect/>
          </a:stretch>
        </p:blipFill>
        <p:spPr>
          <a:xfrm>
            <a:off x="1087225" y="2248725"/>
            <a:ext cx="3355247" cy="2065052"/>
          </a:xfrm>
          <a:prstGeom prst="rect">
            <a:avLst/>
          </a:prstGeom>
          <a:noFill/>
          <a:ln>
            <a:noFill/>
          </a:ln>
        </p:spPr>
      </p:pic>
      <p:sp>
        <p:nvSpPr>
          <p:cNvPr id="683" name="Google Shape;683;p85"/>
          <p:cNvSpPr txBox="1"/>
          <p:nvPr>
            <p:ph idx="4294967295" type="ctrTitle"/>
          </p:nvPr>
        </p:nvSpPr>
        <p:spPr>
          <a:xfrm>
            <a:off x="445275" y="364950"/>
            <a:ext cx="50835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Identifying Frequent Nodes </a:t>
            </a:r>
            <a:endParaRPr sz="2000">
              <a:solidFill>
                <a:srgbClr val="1D49A7"/>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87" name="Shape 687"/>
        <p:cNvGrpSpPr/>
        <p:nvPr/>
      </p:nvGrpSpPr>
      <p:grpSpPr>
        <a:xfrm>
          <a:off x="0" y="0"/>
          <a:ext cx="0" cy="0"/>
          <a:chOff x="0" y="0"/>
          <a:chExt cx="0" cy="0"/>
        </a:xfrm>
      </p:grpSpPr>
      <p:sp>
        <p:nvSpPr>
          <p:cNvPr id="688" name="Google Shape;688;p86"/>
          <p:cNvSpPr txBox="1"/>
          <p:nvPr/>
        </p:nvSpPr>
        <p:spPr>
          <a:xfrm>
            <a:off x="3660048" y="2020536"/>
            <a:ext cx="1868700" cy="19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000">
              <a:highlight>
                <a:srgbClr val="FFFFFF"/>
              </a:highlight>
            </a:endParaRPr>
          </a:p>
        </p:txBody>
      </p:sp>
      <p:sp>
        <p:nvSpPr>
          <p:cNvPr id="689" name="Google Shape;689;p86"/>
          <p:cNvSpPr txBox="1"/>
          <p:nvPr>
            <p:ph idx="4294967295" type="body"/>
          </p:nvPr>
        </p:nvSpPr>
        <p:spPr>
          <a:xfrm>
            <a:off x="651300" y="4754700"/>
            <a:ext cx="7697400" cy="33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sp>
        <p:nvSpPr>
          <p:cNvPr id="690" name="Google Shape;690;p86"/>
          <p:cNvSpPr txBox="1"/>
          <p:nvPr/>
        </p:nvSpPr>
        <p:spPr>
          <a:xfrm>
            <a:off x="4363450" y="2172525"/>
            <a:ext cx="45318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ko">
                <a:solidFill>
                  <a:srgbClr val="FF0000"/>
                </a:solidFill>
              </a:rPr>
              <a:t>2023.02.06. ~ 2023.02.16</a:t>
            </a:r>
            <a:r>
              <a:rPr lang="ko">
                <a:solidFill>
                  <a:srgbClr val="FF0000"/>
                </a:solidFill>
              </a:rPr>
              <a:t> (상장 이전)</a:t>
            </a:r>
            <a:endParaRPr>
              <a:solidFill>
                <a:srgbClr val="FF0000"/>
              </a:solidFill>
            </a:endParaRPr>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ko" sz="1100"/>
              <a:t>영향력 큰 지갑이 거래빈도와 거래금액이 큰지 알아보기 위해 상관분석 수행</a:t>
            </a:r>
            <a:endParaRPr sz="1100"/>
          </a:p>
          <a:p>
            <a:pPr indent="-298450" lvl="0" marL="457200" rtl="0" algn="l">
              <a:spcBef>
                <a:spcPts val="0"/>
              </a:spcBef>
              <a:spcAft>
                <a:spcPts val="0"/>
              </a:spcAft>
              <a:buSzPts val="1100"/>
              <a:buChar char="-"/>
            </a:pPr>
            <a:r>
              <a:rPr lang="ko" sz="1100"/>
              <a:t>거래빈도와 거래금액의 상관이 낮음 (-0.07)</a:t>
            </a:r>
            <a:endParaRPr sz="1100"/>
          </a:p>
          <a:p>
            <a:pPr indent="-298450" lvl="0" marL="457200" rtl="0" algn="l">
              <a:spcBef>
                <a:spcPts val="0"/>
              </a:spcBef>
              <a:spcAft>
                <a:spcPts val="0"/>
              </a:spcAft>
              <a:buSzPts val="1100"/>
              <a:buChar char="-"/>
            </a:pPr>
            <a:r>
              <a:rPr lang="ko" sz="1100"/>
              <a:t>즉 거래금액이 큰 지갑의 거래빈도는 제각각</a:t>
            </a:r>
            <a:endParaRPr sz="1100"/>
          </a:p>
          <a:p>
            <a:pPr indent="0" lvl="0" marL="0" rtl="0" algn="l">
              <a:spcBef>
                <a:spcPts val="0"/>
              </a:spcBef>
              <a:spcAft>
                <a:spcPts val="0"/>
              </a:spcAft>
              <a:buNone/>
            </a:pPr>
            <a:r>
              <a:t/>
            </a:r>
            <a:endParaRPr sz="1100"/>
          </a:p>
        </p:txBody>
      </p:sp>
      <p:sp>
        <p:nvSpPr>
          <p:cNvPr id="691" name="Google Shape;691;p86"/>
          <p:cNvSpPr txBox="1"/>
          <p:nvPr/>
        </p:nvSpPr>
        <p:spPr>
          <a:xfrm>
            <a:off x="872925" y="1772325"/>
            <a:ext cx="78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기간 중 지갑의 트랜잭션 빈도(common)와 transaction amount 간 상관관계가 있는가?</a:t>
            </a:r>
            <a:endParaRPr/>
          </a:p>
        </p:txBody>
      </p:sp>
      <p:pic>
        <p:nvPicPr>
          <p:cNvPr id="692" name="Google Shape;692;p86"/>
          <p:cNvPicPr preferRelativeResize="0"/>
          <p:nvPr/>
        </p:nvPicPr>
        <p:blipFill>
          <a:blip r:embed="rId3">
            <a:alphaModFix/>
          </a:blip>
          <a:stretch>
            <a:fillRect/>
          </a:stretch>
        </p:blipFill>
        <p:spPr>
          <a:xfrm>
            <a:off x="872925" y="2172525"/>
            <a:ext cx="3632143" cy="1968599"/>
          </a:xfrm>
          <a:prstGeom prst="rect">
            <a:avLst/>
          </a:prstGeom>
          <a:noFill/>
          <a:ln>
            <a:noFill/>
          </a:ln>
        </p:spPr>
      </p:pic>
      <p:sp>
        <p:nvSpPr>
          <p:cNvPr id="693" name="Google Shape;693;p86"/>
          <p:cNvSpPr txBox="1"/>
          <p:nvPr>
            <p:ph idx="4294967295" type="ctrTitle"/>
          </p:nvPr>
        </p:nvSpPr>
        <p:spPr>
          <a:xfrm>
            <a:off x="445275" y="364950"/>
            <a:ext cx="50835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Identifying Frequent Nodes </a:t>
            </a:r>
            <a:endParaRPr sz="2000">
              <a:solidFill>
                <a:srgbClr val="1D49A7"/>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697" name="Shape 697"/>
        <p:cNvGrpSpPr/>
        <p:nvPr/>
      </p:nvGrpSpPr>
      <p:grpSpPr>
        <a:xfrm>
          <a:off x="0" y="0"/>
          <a:ext cx="0" cy="0"/>
          <a:chOff x="0" y="0"/>
          <a:chExt cx="0" cy="0"/>
        </a:xfrm>
      </p:grpSpPr>
      <p:sp>
        <p:nvSpPr>
          <p:cNvPr id="698" name="Google Shape;698;p87"/>
          <p:cNvSpPr txBox="1"/>
          <p:nvPr/>
        </p:nvSpPr>
        <p:spPr>
          <a:xfrm>
            <a:off x="3660048" y="2020536"/>
            <a:ext cx="1868700" cy="19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000">
              <a:highlight>
                <a:srgbClr val="FFFFFF"/>
              </a:highlight>
            </a:endParaRPr>
          </a:p>
        </p:txBody>
      </p:sp>
      <p:sp>
        <p:nvSpPr>
          <p:cNvPr id="699" name="Google Shape;699;p87"/>
          <p:cNvSpPr txBox="1"/>
          <p:nvPr>
            <p:ph idx="4294967295" type="body"/>
          </p:nvPr>
        </p:nvSpPr>
        <p:spPr>
          <a:xfrm>
            <a:off x="651300" y="4754700"/>
            <a:ext cx="7697400" cy="33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sp>
        <p:nvSpPr>
          <p:cNvPr id="700" name="Google Shape;700;p87"/>
          <p:cNvSpPr txBox="1"/>
          <p:nvPr/>
        </p:nvSpPr>
        <p:spPr>
          <a:xfrm>
            <a:off x="4363450" y="2172525"/>
            <a:ext cx="4531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ko">
                <a:solidFill>
                  <a:srgbClr val="FF0000"/>
                </a:solidFill>
              </a:rPr>
              <a:t>2023.02.17. ~ 2023.02.23.</a:t>
            </a:r>
            <a:r>
              <a:rPr lang="ko">
                <a:solidFill>
                  <a:srgbClr val="FF0000"/>
                </a:solidFill>
              </a:rPr>
              <a:t> (상장 이후)</a:t>
            </a:r>
            <a:endParaRPr>
              <a:solidFill>
                <a:srgbClr val="FF0000"/>
              </a:solidFill>
            </a:endParaRPr>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ko" sz="1100"/>
              <a:t>영향력 큰 지갑이 거래빈도와 거래금액이 큰지 알아보기 위해 상관분석 수행</a:t>
            </a:r>
            <a:endParaRPr sz="1100"/>
          </a:p>
          <a:p>
            <a:pPr indent="-298450" lvl="0" marL="457200" rtl="0" algn="l">
              <a:spcBef>
                <a:spcPts val="0"/>
              </a:spcBef>
              <a:spcAft>
                <a:spcPts val="0"/>
              </a:spcAft>
              <a:buSzPts val="1100"/>
              <a:buChar char="-"/>
            </a:pPr>
            <a:r>
              <a:rPr lang="ko" sz="1100"/>
              <a:t>거래빈도와 거래금액</a:t>
            </a:r>
            <a:r>
              <a:rPr lang="ko" sz="1100"/>
              <a:t>의 상관이 낮음 (-0.06)</a:t>
            </a:r>
            <a:endParaRPr sz="1100"/>
          </a:p>
          <a:p>
            <a:pPr indent="-298450" lvl="0" marL="457200" rtl="0" algn="l">
              <a:spcBef>
                <a:spcPts val="0"/>
              </a:spcBef>
              <a:spcAft>
                <a:spcPts val="0"/>
              </a:spcAft>
              <a:buSzPts val="1100"/>
              <a:buChar char="-"/>
            </a:pPr>
            <a:r>
              <a:rPr lang="ko" sz="1100"/>
              <a:t>즉 거래금액이 큰 지갑의 거래빈도는 제각각</a:t>
            </a:r>
            <a:endParaRPr sz="1100"/>
          </a:p>
        </p:txBody>
      </p:sp>
      <p:sp>
        <p:nvSpPr>
          <p:cNvPr id="701" name="Google Shape;701;p87"/>
          <p:cNvSpPr txBox="1"/>
          <p:nvPr/>
        </p:nvSpPr>
        <p:spPr>
          <a:xfrm>
            <a:off x="872925" y="1772325"/>
            <a:ext cx="78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기간 중 지갑의 트랜잭션 빈도(common)와 transaction amount 간 상관관계가 있는가?</a:t>
            </a:r>
            <a:endParaRPr/>
          </a:p>
        </p:txBody>
      </p:sp>
      <p:pic>
        <p:nvPicPr>
          <p:cNvPr id="702" name="Google Shape;702;p87"/>
          <p:cNvPicPr preferRelativeResize="0"/>
          <p:nvPr/>
        </p:nvPicPr>
        <p:blipFill>
          <a:blip r:embed="rId3">
            <a:alphaModFix/>
          </a:blip>
          <a:stretch>
            <a:fillRect/>
          </a:stretch>
        </p:blipFill>
        <p:spPr>
          <a:xfrm>
            <a:off x="935650" y="2172525"/>
            <a:ext cx="3506826" cy="1900650"/>
          </a:xfrm>
          <a:prstGeom prst="rect">
            <a:avLst/>
          </a:prstGeom>
          <a:noFill/>
          <a:ln>
            <a:noFill/>
          </a:ln>
        </p:spPr>
      </p:pic>
      <p:sp>
        <p:nvSpPr>
          <p:cNvPr id="703" name="Google Shape;703;p87"/>
          <p:cNvSpPr txBox="1"/>
          <p:nvPr>
            <p:ph idx="4294967295" type="ctrTitle"/>
          </p:nvPr>
        </p:nvSpPr>
        <p:spPr>
          <a:xfrm>
            <a:off x="445275" y="364950"/>
            <a:ext cx="50835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Identifying Frequent Nodes </a:t>
            </a:r>
            <a:endParaRPr sz="2000">
              <a:solidFill>
                <a:srgbClr val="1D49A7"/>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07" name="Shape 707"/>
        <p:cNvGrpSpPr/>
        <p:nvPr/>
      </p:nvGrpSpPr>
      <p:grpSpPr>
        <a:xfrm>
          <a:off x="0" y="0"/>
          <a:ext cx="0" cy="0"/>
          <a:chOff x="0" y="0"/>
          <a:chExt cx="0" cy="0"/>
        </a:xfrm>
      </p:grpSpPr>
      <p:sp>
        <p:nvSpPr>
          <p:cNvPr id="708" name="Google Shape;708;p88"/>
          <p:cNvSpPr txBox="1"/>
          <p:nvPr>
            <p:ph idx="4294967295" type="body"/>
          </p:nvPr>
        </p:nvSpPr>
        <p:spPr>
          <a:xfrm>
            <a:off x="651300" y="4754700"/>
            <a:ext cx="7697400" cy="33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pic>
        <p:nvPicPr>
          <p:cNvPr id="709" name="Google Shape;709;p88"/>
          <p:cNvPicPr preferRelativeResize="0"/>
          <p:nvPr/>
        </p:nvPicPr>
        <p:blipFill>
          <a:blip r:embed="rId3">
            <a:alphaModFix/>
          </a:blip>
          <a:stretch>
            <a:fillRect/>
          </a:stretch>
        </p:blipFill>
        <p:spPr>
          <a:xfrm>
            <a:off x="611475" y="1318650"/>
            <a:ext cx="6020726" cy="3248476"/>
          </a:xfrm>
          <a:prstGeom prst="rect">
            <a:avLst/>
          </a:prstGeom>
          <a:noFill/>
          <a:ln>
            <a:noFill/>
          </a:ln>
        </p:spPr>
      </p:pic>
      <p:sp>
        <p:nvSpPr>
          <p:cNvPr id="710" name="Google Shape;710;p88"/>
          <p:cNvSpPr txBox="1"/>
          <p:nvPr/>
        </p:nvSpPr>
        <p:spPr>
          <a:xfrm>
            <a:off x="5532513" y="31115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common 이 14인 월렛과 1인 월렛 모두 2-10, 2-16에 가장 많은 활동</a:t>
            </a:r>
            <a:endParaRPr sz="1100"/>
          </a:p>
        </p:txBody>
      </p:sp>
      <p:sp>
        <p:nvSpPr>
          <p:cNvPr id="711" name="Google Shape;711;p88"/>
          <p:cNvSpPr txBox="1"/>
          <p:nvPr>
            <p:ph idx="4294967295" type="ctrTitle"/>
          </p:nvPr>
        </p:nvSpPr>
        <p:spPr>
          <a:xfrm>
            <a:off x="445275" y="364950"/>
            <a:ext cx="7903500" cy="95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ko" sz="2000">
                <a:solidFill>
                  <a:srgbClr val="1D49A7"/>
                </a:solidFill>
              </a:rPr>
              <a:t>Chapter 3 : Identifying Frequent Nodes - Network Analysis</a:t>
            </a:r>
            <a:endParaRPr sz="2000">
              <a:solidFill>
                <a:srgbClr val="1D49A7"/>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15" name="Shape 715"/>
        <p:cNvGrpSpPr/>
        <p:nvPr/>
      </p:nvGrpSpPr>
      <p:grpSpPr>
        <a:xfrm>
          <a:off x="0" y="0"/>
          <a:ext cx="0" cy="0"/>
          <a:chOff x="0" y="0"/>
          <a:chExt cx="0" cy="0"/>
        </a:xfrm>
      </p:grpSpPr>
      <p:sp>
        <p:nvSpPr>
          <p:cNvPr id="716" name="Google Shape;716;p89"/>
          <p:cNvSpPr txBox="1"/>
          <p:nvPr>
            <p:ph idx="4294967295"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Identifying Frequent Nodes</a:t>
            </a:r>
            <a:endParaRPr/>
          </a:p>
        </p:txBody>
      </p:sp>
      <p:pic>
        <p:nvPicPr>
          <p:cNvPr id="717" name="Google Shape;717;p89"/>
          <p:cNvPicPr preferRelativeResize="0"/>
          <p:nvPr/>
        </p:nvPicPr>
        <p:blipFill>
          <a:blip r:embed="rId3">
            <a:alphaModFix/>
          </a:blip>
          <a:stretch>
            <a:fillRect/>
          </a:stretch>
        </p:blipFill>
        <p:spPr>
          <a:xfrm>
            <a:off x="531600" y="1917950"/>
            <a:ext cx="3728701" cy="2366848"/>
          </a:xfrm>
          <a:prstGeom prst="rect">
            <a:avLst/>
          </a:prstGeom>
          <a:noFill/>
          <a:ln>
            <a:noFill/>
          </a:ln>
        </p:spPr>
      </p:pic>
      <p:sp>
        <p:nvSpPr>
          <p:cNvPr id="718" name="Google Shape;718;p89"/>
          <p:cNvSpPr txBox="1"/>
          <p:nvPr>
            <p:ph idx="4294967295" type="ctrTitle"/>
          </p:nvPr>
        </p:nvSpPr>
        <p:spPr>
          <a:xfrm>
            <a:off x="445275" y="3649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Result </a:t>
            </a:r>
            <a:endParaRPr sz="2000">
              <a:solidFill>
                <a:srgbClr val="1D49A7"/>
              </a:solidFill>
            </a:endParaRPr>
          </a:p>
        </p:txBody>
      </p:sp>
      <p:sp>
        <p:nvSpPr>
          <p:cNvPr id="719" name="Google Shape;719;p89"/>
          <p:cNvSpPr txBox="1"/>
          <p:nvPr>
            <p:ph idx="4294967295" type="body"/>
          </p:nvPr>
        </p:nvSpPr>
        <p:spPr>
          <a:xfrm>
            <a:off x="651300" y="4754700"/>
            <a:ext cx="7697400" cy="33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sp>
        <p:nvSpPr>
          <p:cNvPr id="720" name="Google Shape;720;p89"/>
          <p:cNvSpPr txBox="1"/>
          <p:nvPr/>
        </p:nvSpPr>
        <p:spPr>
          <a:xfrm>
            <a:off x="4260300" y="2648725"/>
            <a:ext cx="485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14</a:t>
            </a:r>
            <a:r>
              <a:rPr lang="ko"/>
              <a:t>일 중에서도 </a:t>
            </a:r>
            <a:r>
              <a:rPr lang="ko"/>
              <a:t>오</a:t>
            </a:r>
            <a:r>
              <a:rPr lang="ko"/>
              <a:t>전 06시(UTC) 거래금액이 압도적으로 많음</a:t>
            </a:r>
            <a:endParaRPr/>
          </a:p>
          <a:p>
            <a:pPr indent="0" lvl="0" marL="0" rtl="0" algn="l">
              <a:spcBef>
                <a:spcPts val="0"/>
              </a:spcBef>
              <a:spcAft>
                <a:spcPts val="0"/>
              </a:spcAft>
              <a:buNone/>
            </a:pPr>
            <a:r>
              <a:rPr lang="ko"/>
              <a:t>토큰 이동이 일어난 시점은 </a:t>
            </a:r>
            <a:r>
              <a:rPr lang="ko"/>
              <a:t>16:59:33 (UTC 기준으로 7시 59분)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24" name="Shape 724"/>
        <p:cNvGrpSpPr/>
        <p:nvPr/>
      </p:nvGrpSpPr>
      <p:grpSpPr>
        <a:xfrm>
          <a:off x="0" y="0"/>
          <a:ext cx="0" cy="0"/>
          <a:chOff x="0" y="0"/>
          <a:chExt cx="0" cy="0"/>
        </a:xfrm>
      </p:grpSpPr>
      <p:sp>
        <p:nvSpPr>
          <p:cNvPr id="725" name="Google Shape;725;p90"/>
          <p:cNvSpPr txBox="1"/>
          <p:nvPr>
            <p:ph idx="4294967295"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Identifying Frequent Nodes : 2023-02-14 (06:00)</a:t>
            </a:r>
            <a:endParaRPr/>
          </a:p>
        </p:txBody>
      </p:sp>
      <p:pic>
        <p:nvPicPr>
          <p:cNvPr id="726" name="Google Shape;726;p90"/>
          <p:cNvPicPr preferRelativeResize="0"/>
          <p:nvPr/>
        </p:nvPicPr>
        <p:blipFill rotWithShape="1">
          <a:blip r:embed="rId3">
            <a:alphaModFix/>
          </a:blip>
          <a:srcRect b="26182" l="0" r="0" t="0"/>
          <a:stretch/>
        </p:blipFill>
        <p:spPr>
          <a:xfrm>
            <a:off x="1178050" y="1975250"/>
            <a:ext cx="8066125" cy="3436675"/>
          </a:xfrm>
          <a:prstGeom prst="rect">
            <a:avLst/>
          </a:prstGeom>
          <a:noFill/>
          <a:ln>
            <a:noFill/>
          </a:ln>
        </p:spPr>
      </p:pic>
      <p:sp>
        <p:nvSpPr>
          <p:cNvPr id="727" name="Google Shape;727;p90"/>
          <p:cNvSpPr txBox="1"/>
          <p:nvPr>
            <p:ph idx="4294967295" type="ctrTitle"/>
          </p:nvPr>
        </p:nvSpPr>
        <p:spPr>
          <a:xfrm>
            <a:off x="445275" y="3649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a:t>
            </a:r>
            <a:r>
              <a:rPr lang="ko" sz="2000">
                <a:solidFill>
                  <a:srgbClr val="1D49A7"/>
                </a:solidFill>
              </a:rPr>
              <a:t>Result</a:t>
            </a:r>
            <a:r>
              <a:rPr lang="ko" sz="2000">
                <a:solidFill>
                  <a:srgbClr val="1D49A7"/>
                </a:solidFill>
              </a:rPr>
              <a:t> </a:t>
            </a:r>
            <a:endParaRPr sz="2000">
              <a:solidFill>
                <a:srgbClr val="1D49A7"/>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31" name="Shape 731"/>
        <p:cNvGrpSpPr/>
        <p:nvPr/>
      </p:nvGrpSpPr>
      <p:grpSpPr>
        <a:xfrm>
          <a:off x="0" y="0"/>
          <a:ext cx="0" cy="0"/>
          <a:chOff x="0" y="0"/>
          <a:chExt cx="0" cy="0"/>
        </a:xfrm>
      </p:grpSpPr>
      <p:sp>
        <p:nvSpPr>
          <p:cNvPr id="732" name="Google Shape;732;p91"/>
          <p:cNvSpPr txBox="1"/>
          <p:nvPr>
            <p:ph idx="4294967295"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Identifying Frequent Nodes</a:t>
            </a:r>
            <a:endParaRPr/>
          </a:p>
        </p:txBody>
      </p:sp>
      <p:sp>
        <p:nvSpPr>
          <p:cNvPr id="733" name="Google Shape;733;p91"/>
          <p:cNvSpPr txBox="1"/>
          <p:nvPr/>
        </p:nvSpPr>
        <p:spPr>
          <a:xfrm>
            <a:off x="3660048" y="2020536"/>
            <a:ext cx="1868700" cy="19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000">
              <a:highlight>
                <a:srgbClr val="FFFFFF"/>
              </a:highlight>
            </a:endParaRPr>
          </a:p>
        </p:txBody>
      </p:sp>
      <p:pic>
        <p:nvPicPr>
          <p:cNvPr id="734" name="Google Shape;734;p91"/>
          <p:cNvPicPr preferRelativeResize="0"/>
          <p:nvPr/>
        </p:nvPicPr>
        <p:blipFill>
          <a:blip r:embed="rId3">
            <a:alphaModFix/>
          </a:blip>
          <a:stretch>
            <a:fillRect/>
          </a:stretch>
        </p:blipFill>
        <p:spPr>
          <a:xfrm>
            <a:off x="872923" y="2112113"/>
            <a:ext cx="3310453" cy="2511172"/>
          </a:xfrm>
          <a:prstGeom prst="rect">
            <a:avLst/>
          </a:prstGeom>
          <a:noFill/>
          <a:ln>
            <a:noFill/>
          </a:ln>
        </p:spPr>
      </p:pic>
      <p:sp>
        <p:nvSpPr>
          <p:cNvPr id="735" name="Google Shape;735;p91"/>
          <p:cNvSpPr txBox="1"/>
          <p:nvPr>
            <p:ph idx="4294967295" type="ctrTitle"/>
          </p:nvPr>
        </p:nvSpPr>
        <p:spPr>
          <a:xfrm>
            <a:off x="445275" y="3649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a:t>
            </a:r>
            <a:endParaRPr sz="2000">
              <a:solidFill>
                <a:srgbClr val="1D49A7"/>
              </a:solidFill>
            </a:endParaRPr>
          </a:p>
        </p:txBody>
      </p:sp>
      <p:sp>
        <p:nvSpPr>
          <p:cNvPr id="736" name="Google Shape;736;p91"/>
          <p:cNvSpPr txBox="1"/>
          <p:nvPr>
            <p:ph idx="4294967295" type="body"/>
          </p:nvPr>
        </p:nvSpPr>
        <p:spPr>
          <a:xfrm>
            <a:off x="651300" y="4754700"/>
            <a:ext cx="7697400" cy="33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sp>
        <p:nvSpPr>
          <p:cNvPr id="737" name="Google Shape;737;p91"/>
          <p:cNvSpPr txBox="1"/>
          <p:nvPr/>
        </p:nvSpPr>
        <p:spPr>
          <a:xfrm>
            <a:off x="872925" y="1772325"/>
            <a:ext cx="78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기간 중 거</a:t>
            </a:r>
            <a:r>
              <a:rPr lang="ko"/>
              <a:t>래 금액이 가장 큰 날짜는?</a:t>
            </a:r>
            <a:endParaRPr/>
          </a:p>
        </p:txBody>
      </p:sp>
      <p:sp>
        <p:nvSpPr>
          <p:cNvPr id="738" name="Google Shape;738;p91"/>
          <p:cNvSpPr txBox="1"/>
          <p:nvPr/>
        </p:nvSpPr>
        <p:spPr>
          <a:xfrm>
            <a:off x="4183375" y="2571750"/>
            <a:ext cx="5923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(common 상관없</a:t>
            </a:r>
            <a:r>
              <a:rPr lang="ko"/>
              <a:t>이, 다시 transaction 1% 전체 지갑 대상)</a:t>
            </a:r>
            <a:endParaRPr/>
          </a:p>
          <a:p>
            <a:pPr indent="0" lvl="0" marL="0" rtl="0" algn="l">
              <a:spcBef>
                <a:spcPts val="0"/>
              </a:spcBef>
              <a:spcAft>
                <a:spcPts val="0"/>
              </a:spcAft>
              <a:buNone/>
            </a:pPr>
            <a:r>
              <a:rPr lang="ko"/>
              <a:t>2023</a:t>
            </a:r>
            <a:r>
              <a:rPr lang="ko"/>
              <a:t>년 2월 14일의 거래금액이 압도적으로 많음</a:t>
            </a:r>
            <a:endParaRPr/>
          </a:p>
          <a:p>
            <a:pPr indent="0" lvl="0" marL="0" rtl="0" algn="l">
              <a:spcBef>
                <a:spcPts val="0"/>
              </a:spcBef>
              <a:spcAft>
                <a:spcPts val="0"/>
              </a:spcAft>
              <a:buNone/>
            </a:pPr>
            <a:r>
              <a:rPr lang="ko"/>
              <a:t>(앞 슬라이드와 비교하면 2-14에는</a:t>
            </a:r>
            <a:endParaRPr/>
          </a:p>
          <a:p>
            <a:pPr indent="0" lvl="0" marL="0" rtl="0" algn="l">
              <a:spcBef>
                <a:spcPts val="0"/>
              </a:spcBef>
              <a:spcAft>
                <a:spcPts val="0"/>
              </a:spcAft>
              <a:buNone/>
            </a:pPr>
            <a:r>
              <a:rPr lang="ko"/>
              <a:t> common, 즉 거래일수가 특히 많거나(14) 특히 적은(1) 지갑이 아닌</a:t>
            </a:r>
            <a:endParaRPr/>
          </a:p>
          <a:p>
            <a:pPr indent="0" lvl="0" marL="0" rtl="0" algn="l">
              <a:spcBef>
                <a:spcPts val="0"/>
              </a:spcBef>
              <a:spcAft>
                <a:spcPts val="0"/>
              </a:spcAft>
              <a:buNone/>
            </a:pPr>
            <a:r>
              <a:rPr lang="ko"/>
              <a:t>2~13 지갑의 활동이 많았을 것)</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43" name="Shape 143"/>
        <p:cNvGrpSpPr/>
        <p:nvPr/>
      </p:nvGrpSpPr>
      <p:grpSpPr>
        <a:xfrm>
          <a:off x="0" y="0"/>
          <a:ext cx="0" cy="0"/>
          <a:chOff x="0" y="0"/>
          <a:chExt cx="0" cy="0"/>
        </a:xfrm>
      </p:grpSpPr>
      <p:sp>
        <p:nvSpPr>
          <p:cNvPr id="144" name="Google Shape;144;p20"/>
          <p:cNvSpPr txBox="1"/>
          <p:nvPr>
            <p:ph idx="4294967295" type="ctrTitle"/>
          </p:nvPr>
        </p:nvSpPr>
        <p:spPr>
          <a:xfrm>
            <a:off x="173325" y="1278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2000">
                <a:solidFill>
                  <a:srgbClr val="1D49A7"/>
                </a:solidFill>
                <a:latin typeface="Lato"/>
                <a:ea typeface="Lato"/>
                <a:cs typeface="Lato"/>
                <a:sym typeface="Lato"/>
              </a:rPr>
              <a:t>Disclosure(공시)</a:t>
            </a:r>
            <a:endParaRPr sz="2000">
              <a:solidFill>
                <a:srgbClr val="1D49A7"/>
              </a:solidFill>
              <a:latin typeface="Lato"/>
              <a:ea typeface="Lato"/>
              <a:cs typeface="Lato"/>
              <a:sym typeface="Lato"/>
            </a:endParaRPr>
          </a:p>
        </p:txBody>
      </p:sp>
      <p:pic>
        <p:nvPicPr>
          <p:cNvPr id="145" name="Google Shape;145;p20"/>
          <p:cNvPicPr preferRelativeResize="0"/>
          <p:nvPr/>
        </p:nvPicPr>
        <p:blipFill>
          <a:blip r:embed="rId3">
            <a:alphaModFix/>
          </a:blip>
          <a:stretch>
            <a:fillRect/>
          </a:stretch>
        </p:blipFill>
        <p:spPr>
          <a:xfrm>
            <a:off x="304800" y="1310150"/>
            <a:ext cx="8591550" cy="485775"/>
          </a:xfrm>
          <a:prstGeom prst="rect">
            <a:avLst/>
          </a:prstGeom>
          <a:noFill/>
          <a:ln>
            <a:noFill/>
          </a:ln>
        </p:spPr>
      </p:pic>
      <p:pic>
        <p:nvPicPr>
          <p:cNvPr id="146" name="Google Shape;146;p20"/>
          <p:cNvPicPr preferRelativeResize="0"/>
          <p:nvPr/>
        </p:nvPicPr>
        <p:blipFill>
          <a:blip r:embed="rId4">
            <a:alphaModFix/>
          </a:blip>
          <a:stretch>
            <a:fillRect/>
          </a:stretch>
        </p:blipFill>
        <p:spPr>
          <a:xfrm>
            <a:off x="325725" y="2165650"/>
            <a:ext cx="5972175" cy="2181225"/>
          </a:xfrm>
          <a:prstGeom prst="rect">
            <a:avLst/>
          </a:prstGeom>
          <a:noFill/>
          <a:ln>
            <a:noFill/>
          </a:ln>
        </p:spPr>
      </p:pic>
      <p:sp>
        <p:nvSpPr>
          <p:cNvPr id="147" name="Google Shape;147;p20"/>
          <p:cNvSpPr txBox="1"/>
          <p:nvPr/>
        </p:nvSpPr>
        <p:spPr>
          <a:xfrm>
            <a:off x="325725" y="4607650"/>
            <a:ext cx="787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latin typeface="Lato"/>
                <a:ea typeface="Lato"/>
                <a:cs typeface="Lato"/>
                <a:sym typeface="Lato"/>
              </a:rPr>
              <a:t>https://biz.chosun.com/stock/finance/2023/07/05/WEB3MXOYYBF57FON2ZA4OXGAKM/</a:t>
            </a:r>
            <a:endParaRPr b="1">
              <a:latin typeface="Lato"/>
              <a:ea typeface="Lato"/>
              <a:cs typeface="Lato"/>
              <a:sym typeface="Lato"/>
            </a:endParaRPr>
          </a:p>
        </p:txBody>
      </p:sp>
      <p:cxnSp>
        <p:nvCxnSpPr>
          <p:cNvPr id="148" name="Google Shape;148;p20"/>
          <p:cNvCxnSpPr/>
          <p:nvPr/>
        </p:nvCxnSpPr>
        <p:spPr>
          <a:xfrm flipH="1" rot="10800000">
            <a:off x="711850" y="2339350"/>
            <a:ext cx="1553400" cy="102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42" name="Shape 742"/>
        <p:cNvGrpSpPr/>
        <p:nvPr/>
      </p:nvGrpSpPr>
      <p:grpSpPr>
        <a:xfrm>
          <a:off x="0" y="0"/>
          <a:ext cx="0" cy="0"/>
          <a:chOff x="0" y="0"/>
          <a:chExt cx="0" cy="0"/>
        </a:xfrm>
      </p:grpSpPr>
      <p:pic>
        <p:nvPicPr>
          <p:cNvPr id="743" name="Google Shape;743;p92"/>
          <p:cNvPicPr preferRelativeResize="0"/>
          <p:nvPr/>
        </p:nvPicPr>
        <p:blipFill>
          <a:blip r:embed="rId3">
            <a:alphaModFix/>
          </a:blip>
          <a:stretch>
            <a:fillRect/>
          </a:stretch>
        </p:blipFill>
        <p:spPr>
          <a:xfrm>
            <a:off x="3502675" y="1088700"/>
            <a:ext cx="5536599" cy="2746675"/>
          </a:xfrm>
          <a:prstGeom prst="rect">
            <a:avLst/>
          </a:prstGeom>
          <a:noFill/>
          <a:ln>
            <a:noFill/>
          </a:ln>
        </p:spPr>
      </p:pic>
      <p:sp>
        <p:nvSpPr>
          <p:cNvPr id="744" name="Google Shape;744;p92"/>
          <p:cNvSpPr txBox="1"/>
          <p:nvPr>
            <p:ph idx="4294967295" type="title"/>
          </p:nvPr>
        </p:nvSpPr>
        <p:spPr>
          <a:xfrm>
            <a:off x="441500" y="1191650"/>
            <a:ext cx="7688700" cy="67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1200"/>
              <a:t>Transaction Analysis of Wallets with </a:t>
            </a:r>
            <a:br>
              <a:rPr lang="ko" sz="1200"/>
            </a:br>
            <a:r>
              <a:rPr lang="ko" sz="1200"/>
              <a:t>1) Many Transactions (receiving address)</a:t>
            </a:r>
            <a:endParaRPr sz="1200"/>
          </a:p>
        </p:txBody>
      </p:sp>
      <p:pic>
        <p:nvPicPr>
          <p:cNvPr id="745" name="Google Shape;745;p92"/>
          <p:cNvPicPr preferRelativeResize="0"/>
          <p:nvPr/>
        </p:nvPicPr>
        <p:blipFill rotWithShape="1">
          <a:blip r:embed="rId4">
            <a:alphaModFix/>
          </a:blip>
          <a:srcRect b="0" l="0" r="50838" t="0"/>
          <a:stretch/>
        </p:blipFill>
        <p:spPr>
          <a:xfrm>
            <a:off x="445275" y="2043075"/>
            <a:ext cx="3057398" cy="3100425"/>
          </a:xfrm>
          <a:prstGeom prst="rect">
            <a:avLst/>
          </a:prstGeom>
          <a:noFill/>
          <a:ln>
            <a:noFill/>
          </a:ln>
        </p:spPr>
      </p:pic>
      <p:sp>
        <p:nvSpPr>
          <p:cNvPr id="746" name="Google Shape;746;p92"/>
          <p:cNvSpPr txBox="1"/>
          <p:nvPr/>
        </p:nvSpPr>
        <p:spPr>
          <a:xfrm>
            <a:off x="3584075" y="4081525"/>
            <a:ext cx="545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747" name="Google Shape;747;p92"/>
          <p:cNvSpPr txBox="1"/>
          <p:nvPr>
            <p:ph idx="4294967295" type="ctrTitle"/>
          </p:nvPr>
        </p:nvSpPr>
        <p:spPr>
          <a:xfrm>
            <a:off x="445275" y="364950"/>
            <a:ext cx="63804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Identifying Frequent Nodes (2월 14일)  </a:t>
            </a:r>
            <a:endParaRPr sz="2000">
              <a:solidFill>
                <a:srgbClr val="1D49A7"/>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51" name="Shape 751"/>
        <p:cNvGrpSpPr/>
        <p:nvPr/>
      </p:nvGrpSpPr>
      <p:grpSpPr>
        <a:xfrm>
          <a:off x="0" y="0"/>
          <a:ext cx="0" cy="0"/>
          <a:chOff x="0" y="0"/>
          <a:chExt cx="0" cy="0"/>
        </a:xfrm>
      </p:grpSpPr>
      <p:sp>
        <p:nvSpPr>
          <p:cNvPr id="752" name="Google Shape;752;p93"/>
          <p:cNvSpPr txBox="1"/>
          <p:nvPr/>
        </p:nvSpPr>
        <p:spPr>
          <a:xfrm>
            <a:off x="3660048" y="2020536"/>
            <a:ext cx="1868700" cy="19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000">
              <a:highlight>
                <a:srgbClr val="FFFFFF"/>
              </a:highlight>
            </a:endParaRPr>
          </a:p>
        </p:txBody>
      </p:sp>
      <p:pic>
        <p:nvPicPr>
          <p:cNvPr id="753" name="Google Shape;753;p93"/>
          <p:cNvPicPr preferRelativeResize="0"/>
          <p:nvPr/>
        </p:nvPicPr>
        <p:blipFill>
          <a:blip r:embed="rId3">
            <a:alphaModFix/>
          </a:blip>
          <a:stretch>
            <a:fillRect/>
          </a:stretch>
        </p:blipFill>
        <p:spPr>
          <a:xfrm>
            <a:off x="5312825" y="2505228"/>
            <a:ext cx="3583302" cy="2283100"/>
          </a:xfrm>
          <a:prstGeom prst="rect">
            <a:avLst/>
          </a:prstGeom>
          <a:noFill/>
          <a:ln>
            <a:noFill/>
          </a:ln>
        </p:spPr>
      </p:pic>
      <p:pic>
        <p:nvPicPr>
          <p:cNvPr id="754" name="Google Shape;754;p93"/>
          <p:cNvPicPr preferRelativeResize="0"/>
          <p:nvPr/>
        </p:nvPicPr>
        <p:blipFill>
          <a:blip r:embed="rId4">
            <a:alphaModFix/>
          </a:blip>
          <a:stretch>
            <a:fillRect/>
          </a:stretch>
        </p:blipFill>
        <p:spPr>
          <a:xfrm>
            <a:off x="651299" y="1826413"/>
            <a:ext cx="3702400" cy="2961924"/>
          </a:xfrm>
          <a:prstGeom prst="rect">
            <a:avLst/>
          </a:prstGeom>
          <a:noFill/>
          <a:ln>
            <a:noFill/>
          </a:ln>
        </p:spPr>
      </p:pic>
      <p:sp>
        <p:nvSpPr>
          <p:cNvPr id="755" name="Google Shape;755;p93"/>
          <p:cNvSpPr txBox="1"/>
          <p:nvPr>
            <p:ph idx="4294967295" type="body"/>
          </p:nvPr>
        </p:nvSpPr>
        <p:spPr>
          <a:xfrm>
            <a:off x="651300" y="4754700"/>
            <a:ext cx="7697400" cy="33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sp>
        <p:nvSpPr>
          <p:cNvPr id="756" name="Google Shape;756;p93"/>
          <p:cNvSpPr txBox="1"/>
          <p:nvPr/>
        </p:nvSpPr>
        <p:spPr>
          <a:xfrm>
            <a:off x="445275" y="1082850"/>
            <a:ext cx="633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T</a:t>
            </a:r>
            <a:r>
              <a:rPr lang="ko" sz="1200"/>
              <a:t>ransaction top1 지갑들의 거래일수(common)의 분포</a:t>
            </a:r>
            <a:r>
              <a:rPr lang="ko" sz="1200"/>
              <a:t>는? (얼마나 자주 등장하는가)</a:t>
            </a:r>
            <a:endParaRPr sz="1200"/>
          </a:p>
        </p:txBody>
      </p:sp>
      <p:sp>
        <p:nvSpPr>
          <p:cNvPr id="757" name="Google Shape;757;p93"/>
          <p:cNvSpPr txBox="1"/>
          <p:nvPr/>
        </p:nvSpPr>
        <p:spPr>
          <a:xfrm>
            <a:off x="445275" y="1359175"/>
            <a:ext cx="584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자</a:t>
            </a:r>
            <a:r>
              <a:rPr lang="ko" sz="1200"/>
              <a:t>주 등장하는 지갑을 오렌지색으로 표시.</a:t>
            </a:r>
            <a:endParaRPr sz="1200"/>
          </a:p>
          <a:p>
            <a:pPr indent="0" lvl="0" marL="0" rtl="0" algn="l">
              <a:spcBef>
                <a:spcPts val="0"/>
              </a:spcBef>
              <a:spcAft>
                <a:spcPts val="0"/>
              </a:spcAft>
              <a:buNone/>
            </a:pPr>
            <a:r>
              <a:rPr lang="ko" sz="1200"/>
              <a:t>지갑들의 기간 중 </a:t>
            </a:r>
            <a:r>
              <a:rPr lang="ko" sz="1200"/>
              <a:t>거래일수 분포는</a:t>
            </a:r>
            <a:r>
              <a:rPr lang="ko" sz="1200"/>
              <a:t> 1회, 14회가 압도적으로 많음(양 극단)</a:t>
            </a:r>
            <a:endParaRPr sz="1200"/>
          </a:p>
        </p:txBody>
      </p:sp>
      <p:sp>
        <p:nvSpPr>
          <p:cNvPr id="758" name="Google Shape;758;p93"/>
          <p:cNvSpPr txBox="1"/>
          <p:nvPr>
            <p:ph idx="4294967295" type="ctrTitle"/>
          </p:nvPr>
        </p:nvSpPr>
        <p:spPr>
          <a:xfrm>
            <a:off x="445275" y="364950"/>
            <a:ext cx="67515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Identifying Frequent Nodes (2</a:t>
            </a:r>
            <a:r>
              <a:rPr lang="ko" sz="2000">
                <a:solidFill>
                  <a:srgbClr val="1D49A7"/>
                </a:solidFill>
              </a:rPr>
              <a:t>월 </a:t>
            </a:r>
            <a:r>
              <a:rPr lang="ko" sz="2000">
                <a:solidFill>
                  <a:srgbClr val="1D49A7"/>
                </a:solidFill>
              </a:rPr>
              <a:t>14</a:t>
            </a:r>
            <a:r>
              <a:rPr lang="ko" sz="2000">
                <a:solidFill>
                  <a:srgbClr val="1D49A7"/>
                </a:solidFill>
              </a:rPr>
              <a:t>일) </a:t>
            </a:r>
            <a:r>
              <a:rPr lang="ko" sz="2000">
                <a:solidFill>
                  <a:srgbClr val="1D49A7"/>
                </a:solidFill>
              </a:rPr>
              <a:t> </a:t>
            </a:r>
            <a:endParaRPr sz="2000">
              <a:solidFill>
                <a:srgbClr val="1D49A7"/>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62" name="Shape 762"/>
        <p:cNvGrpSpPr/>
        <p:nvPr/>
      </p:nvGrpSpPr>
      <p:grpSpPr>
        <a:xfrm>
          <a:off x="0" y="0"/>
          <a:ext cx="0" cy="0"/>
          <a:chOff x="0" y="0"/>
          <a:chExt cx="0" cy="0"/>
        </a:xfrm>
      </p:grpSpPr>
      <p:sp>
        <p:nvSpPr>
          <p:cNvPr id="763" name="Google Shape;763;p94"/>
          <p:cNvSpPr txBox="1"/>
          <p:nvPr>
            <p:ph idx="4294967295"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Identifying Frequent Nodes 230216??</a:t>
            </a:r>
            <a:endParaRPr/>
          </a:p>
        </p:txBody>
      </p:sp>
      <p:pic>
        <p:nvPicPr>
          <p:cNvPr id="764" name="Google Shape;764;p94"/>
          <p:cNvPicPr preferRelativeResize="0"/>
          <p:nvPr/>
        </p:nvPicPr>
        <p:blipFill>
          <a:blip r:embed="rId3">
            <a:alphaModFix/>
          </a:blip>
          <a:stretch>
            <a:fillRect/>
          </a:stretch>
        </p:blipFill>
        <p:spPr>
          <a:xfrm>
            <a:off x="5201675" y="1851437"/>
            <a:ext cx="3728691" cy="2370477"/>
          </a:xfrm>
          <a:prstGeom prst="rect">
            <a:avLst/>
          </a:prstGeom>
          <a:noFill/>
          <a:ln>
            <a:noFill/>
          </a:ln>
        </p:spPr>
      </p:pic>
      <p:sp>
        <p:nvSpPr>
          <p:cNvPr id="765" name="Google Shape;765;p94"/>
          <p:cNvSpPr txBox="1"/>
          <p:nvPr>
            <p:ph idx="4294967295" type="ctrTitle"/>
          </p:nvPr>
        </p:nvSpPr>
        <p:spPr>
          <a:xfrm>
            <a:off x="445275" y="3649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a:t>
            </a:r>
            <a:endParaRPr sz="2000">
              <a:solidFill>
                <a:srgbClr val="1D49A7"/>
              </a:solidFill>
            </a:endParaRPr>
          </a:p>
        </p:txBody>
      </p:sp>
      <p:sp>
        <p:nvSpPr>
          <p:cNvPr id="766" name="Google Shape;766;p94"/>
          <p:cNvSpPr txBox="1"/>
          <p:nvPr>
            <p:ph idx="4294967295" type="body"/>
          </p:nvPr>
        </p:nvSpPr>
        <p:spPr>
          <a:xfrm>
            <a:off x="651300" y="4754700"/>
            <a:ext cx="7697400" cy="33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200"/>
              </a:spcAft>
              <a:buSzPts val="358"/>
              <a:buNone/>
            </a:pPr>
            <a:r>
              <a:rPr lang="ko" sz="1022"/>
              <a:t>2023년 2월 14일: 13,000,000 WEMIX Classic 토큰 소각, 2023년 2월 16일: 코인원 신규상장 </a:t>
            </a:r>
            <a:endParaRPr sz="1022"/>
          </a:p>
        </p:txBody>
      </p:sp>
      <p:sp>
        <p:nvSpPr>
          <p:cNvPr id="767" name="Google Shape;767;p94"/>
          <p:cNvSpPr txBox="1"/>
          <p:nvPr>
            <p:ph idx="4294967295" type="body"/>
          </p:nvPr>
        </p:nvSpPr>
        <p:spPr>
          <a:xfrm>
            <a:off x="725100" y="1944942"/>
            <a:ext cx="7697400" cy="35145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ko"/>
              <a:t>2</a:t>
            </a:r>
            <a:r>
              <a:rPr lang="ko"/>
              <a:t>월 16일에는 03시 거래량이 압도적으로 많음</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71" name="Shape 771"/>
        <p:cNvGrpSpPr/>
        <p:nvPr/>
      </p:nvGrpSpPr>
      <p:grpSpPr>
        <a:xfrm>
          <a:off x="0" y="0"/>
          <a:ext cx="0" cy="0"/>
          <a:chOff x="0" y="0"/>
          <a:chExt cx="0" cy="0"/>
        </a:xfrm>
      </p:grpSpPr>
      <p:sp>
        <p:nvSpPr>
          <p:cNvPr id="772" name="Google Shape;772;p95"/>
          <p:cNvSpPr txBox="1"/>
          <p:nvPr/>
        </p:nvSpPr>
        <p:spPr>
          <a:xfrm>
            <a:off x="394800" y="4408725"/>
            <a:ext cx="835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latin typeface="Raleway"/>
                <a:ea typeface="Raleway"/>
                <a:cs typeface="Raleway"/>
                <a:sym typeface="Raleway"/>
              </a:rPr>
              <a:t>Jiajing Wu, Jieli Liu, Yijing Zhao, Zibin Zheng (2021), Analysis of cryptocurrency transactions from a network perspective: An overview, Journal of Network and Computer Applications,190.</a:t>
            </a:r>
            <a:endParaRPr sz="1000">
              <a:solidFill>
                <a:schemeClr val="accent1"/>
              </a:solidFill>
              <a:latin typeface="Raleway"/>
              <a:ea typeface="Raleway"/>
              <a:cs typeface="Raleway"/>
              <a:sym typeface="Raleway"/>
            </a:endParaRPr>
          </a:p>
        </p:txBody>
      </p:sp>
      <p:pic>
        <p:nvPicPr>
          <p:cNvPr id="773" name="Google Shape;773;p95"/>
          <p:cNvPicPr preferRelativeResize="0"/>
          <p:nvPr/>
        </p:nvPicPr>
        <p:blipFill>
          <a:blip r:embed="rId3">
            <a:alphaModFix/>
          </a:blip>
          <a:stretch>
            <a:fillRect/>
          </a:stretch>
        </p:blipFill>
        <p:spPr>
          <a:xfrm>
            <a:off x="394800" y="158575"/>
            <a:ext cx="5145599" cy="42501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77" name="Shape 777"/>
        <p:cNvGrpSpPr/>
        <p:nvPr/>
      </p:nvGrpSpPr>
      <p:grpSpPr>
        <a:xfrm>
          <a:off x="0" y="0"/>
          <a:ext cx="0" cy="0"/>
          <a:chOff x="0" y="0"/>
          <a:chExt cx="0" cy="0"/>
        </a:xfrm>
      </p:grpSpPr>
      <p:pic>
        <p:nvPicPr>
          <p:cNvPr id="778" name="Google Shape;778;p96"/>
          <p:cNvPicPr preferRelativeResize="0"/>
          <p:nvPr/>
        </p:nvPicPr>
        <p:blipFill>
          <a:blip r:embed="rId4">
            <a:alphaModFix/>
          </a:blip>
          <a:stretch>
            <a:fillRect/>
          </a:stretch>
        </p:blipFill>
        <p:spPr>
          <a:xfrm>
            <a:off x="1561850" y="1682400"/>
            <a:ext cx="6020290" cy="2984850"/>
          </a:xfrm>
          <a:prstGeom prst="rect">
            <a:avLst/>
          </a:prstGeom>
          <a:noFill/>
          <a:ln>
            <a:noFill/>
          </a:ln>
        </p:spPr>
      </p:pic>
      <p:sp>
        <p:nvSpPr>
          <p:cNvPr id="779" name="Google Shape;779;p96"/>
          <p:cNvSpPr txBox="1"/>
          <p:nvPr>
            <p:ph idx="4294967295" type="ctrTitle"/>
          </p:nvPr>
        </p:nvSpPr>
        <p:spPr>
          <a:xfrm>
            <a:off x="445275" y="3649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Chapter 3 :  </a:t>
            </a:r>
            <a:endParaRPr sz="2000">
              <a:solidFill>
                <a:srgbClr val="1D49A7"/>
              </a:solidFill>
            </a:endParaRPr>
          </a:p>
        </p:txBody>
      </p:sp>
      <p:sp>
        <p:nvSpPr>
          <p:cNvPr id="780" name="Google Shape;780;p96"/>
          <p:cNvSpPr txBox="1"/>
          <p:nvPr/>
        </p:nvSpPr>
        <p:spPr>
          <a:xfrm>
            <a:off x="2235905" y="4667250"/>
            <a:ext cx="4672200" cy="40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E0E0E"/>
                </a:solidFill>
                <a:latin typeface="Lato"/>
                <a:ea typeface="Lato"/>
                <a:cs typeface="Lato"/>
                <a:sym typeface="Lato"/>
              </a:rPr>
              <a:t>Figure *. Reciprocity and Assortativity over time</a:t>
            </a:r>
            <a:endParaRPr sz="1200">
              <a:solidFill>
                <a:srgbClr val="0E0E0E"/>
              </a:solidFill>
              <a:latin typeface="Lato"/>
              <a:ea typeface="Lato"/>
              <a:cs typeface="Lato"/>
              <a:sym typeface="Lato"/>
            </a:endParaRPr>
          </a:p>
        </p:txBody>
      </p:sp>
      <p:sp>
        <p:nvSpPr>
          <p:cNvPr id="781" name="Google Shape;781;p96"/>
          <p:cNvSpPr txBox="1"/>
          <p:nvPr>
            <p:ph idx="4294967295" type="title"/>
          </p:nvPr>
        </p:nvSpPr>
        <p:spPr>
          <a:xfrm>
            <a:off x="727650" y="1147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WEMIX 2023.02.16.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85" name="Shape 785"/>
        <p:cNvGrpSpPr/>
        <p:nvPr/>
      </p:nvGrpSpPr>
      <p:grpSpPr>
        <a:xfrm>
          <a:off x="0" y="0"/>
          <a:ext cx="0" cy="0"/>
          <a:chOff x="0" y="0"/>
          <a:chExt cx="0" cy="0"/>
        </a:xfrm>
      </p:grpSpPr>
      <p:sp>
        <p:nvSpPr>
          <p:cNvPr id="786" name="Google Shape;786;p97"/>
          <p:cNvSpPr txBox="1"/>
          <p:nvPr>
            <p:ph idx="4294967295" type="ctrTitle"/>
          </p:nvPr>
        </p:nvSpPr>
        <p:spPr>
          <a:xfrm>
            <a:off x="445275" y="3649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rPr>
              <a:t>Further analysis : Self-Loop</a:t>
            </a:r>
            <a:endParaRPr sz="2000">
              <a:solidFill>
                <a:srgbClr val="1D49A7"/>
              </a:solidFill>
            </a:endParaRPr>
          </a:p>
        </p:txBody>
      </p:sp>
      <p:pic>
        <p:nvPicPr>
          <p:cNvPr id="787" name="Google Shape;787;p97"/>
          <p:cNvPicPr preferRelativeResize="0"/>
          <p:nvPr/>
        </p:nvPicPr>
        <p:blipFill>
          <a:blip r:embed="rId3">
            <a:alphaModFix/>
          </a:blip>
          <a:stretch>
            <a:fillRect/>
          </a:stretch>
        </p:blipFill>
        <p:spPr>
          <a:xfrm>
            <a:off x="508000" y="1090050"/>
            <a:ext cx="6718607" cy="3520052"/>
          </a:xfrm>
          <a:prstGeom prst="rect">
            <a:avLst/>
          </a:prstGeom>
          <a:noFill/>
          <a:ln>
            <a:noFill/>
          </a:ln>
        </p:spPr>
      </p:pic>
      <p:sp>
        <p:nvSpPr>
          <p:cNvPr id="788" name="Google Shape;788;p97"/>
          <p:cNvSpPr txBox="1"/>
          <p:nvPr/>
        </p:nvSpPr>
        <p:spPr>
          <a:xfrm>
            <a:off x="1473200" y="4533900"/>
            <a:ext cx="7289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Th</a:t>
            </a:r>
            <a:r>
              <a:rPr lang="ko" sz="1000"/>
              <a:t>e two accounts with the highest number of self-loops are colored in red and green. </a:t>
            </a:r>
            <a:endParaRPr sz="1000"/>
          </a:p>
          <a:p>
            <a:pPr indent="0" lvl="0" marL="0" rtl="0" algn="l">
              <a:spcBef>
                <a:spcPts val="0"/>
              </a:spcBef>
              <a:spcAft>
                <a:spcPts val="0"/>
              </a:spcAft>
              <a:buNone/>
            </a:pPr>
            <a:r>
              <a:rPr lang="ko" sz="1000"/>
              <a:t>The first one, represented with red circles for 3 months, issued 78 transactions with different values(1~6000). Total 70,000</a:t>
            </a:r>
            <a:br>
              <a:rPr lang="ko" sz="1000"/>
            </a:br>
            <a:r>
              <a:rPr lang="ko" sz="1000"/>
              <a:t>The second one, represented with blue circles, issued 39 transactions on one day(Nov 17), all with the same value of 1.</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92" name="Shape 792"/>
        <p:cNvGrpSpPr/>
        <p:nvPr/>
      </p:nvGrpSpPr>
      <p:grpSpPr>
        <a:xfrm>
          <a:off x="0" y="0"/>
          <a:ext cx="0" cy="0"/>
          <a:chOff x="0" y="0"/>
          <a:chExt cx="0" cy="0"/>
        </a:xfrm>
      </p:grpSpPr>
      <p:sp>
        <p:nvSpPr>
          <p:cNvPr id="793" name="Google Shape;793;p98"/>
          <p:cNvSpPr txBox="1"/>
          <p:nvPr>
            <p:ph idx="4294967295" type="ctrTitle"/>
          </p:nvPr>
        </p:nvSpPr>
        <p:spPr>
          <a:xfrm>
            <a:off x="445275" y="364950"/>
            <a:ext cx="68436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ko" sz="2000">
                <a:solidFill>
                  <a:srgbClr val="1D49A7"/>
                </a:solidFill>
                <a:latin typeface="Lato"/>
                <a:ea typeface="Lato"/>
                <a:cs typeface="Lato"/>
                <a:sym typeface="Lato"/>
              </a:rPr>
              <a:t>Chapter 3 : Identifying Frequent Nodes (2023. 2. 14.)  </a:t>
            </a:r>
            <a:endParaRPr sz="2000">
              <a:solidFill>
                <a:srgbClr val="1D49A7"/>
              </a:solidFill>
              <a:latin typeface="Lato"/>
              <a:ea typeface="Lato"/>
              <a:cs typeface="Lato"/>
              <a:sym typeface="Lato"/>
            </a:endParaRPr>
          </a:p>
        </p:txBody>
      </p:sp>
      <p:pic>
        <p:nvPicPr>
          <p:cNvPr id="794" name="Google Shape;794;p98"/>
          <p:cNvPicPr preferRelativeResize="0"/>
          <p:nvPr/>
        </p:nvPicPr>
        <p:blipFill>
          <a:blip r:embed="rId3">
            <a:alphaModFix/>
          </a:blip>
          <a:stretch>
            <a:fillRect/>
          </a:stretch>
        </p:blipFill>
        <p:spPr>
          <a:xfrm>
            <a:off x="813375" y="1716401"/>
            <a:ext cx="2835825" cy="1530074"/>
          </a:xfrm>
          <a:prstGeom prst="rect">
            <a:avLst/>
          </a:prstGeom>
          <a:noFill/>
          <a:ln>
            <a:noFill/>
          </a:ln>
        </p:spPr>
      </p:pic>
      <p:graphicFrame>
        <p:nvGraphicFramePr>
          <p:cNvPr id="795" name="Google Shape;795;p98"/>
          <p:cNvGraphicFramePr/>
          <p:nvPr/>
        </p:nvGraphicFramePr>
        <p:xfrm>
          <a:off x="3949925" y="1714675"/>
          <a:ext cx="3000000" cy="3000000"/>
        </p:xfrm>
        <a:graphic>
          <a:graphicData uri="http://schemas.openxmlformats.org/drawingml/2006/table">
            <a:tbl>
              <a:tblPr>
                <a:noFill/>
                <a:tableStyleId>{11E48B36-13F9-4E9B-8877-128C767CFEBB}</a:tableStyleId>
              </a:tblPr>
              <a:tblGrid>
                <a:gridCol w="2028825"/>
                <a:gridCol w="1304925"/>
                <a:gridCol w="1238250"/>
              </a:tblGrid>
              <a:tr h="219075">
                <a:tc>
                  <a:txBody>
                    <a:bodyPr/>
                    <a:lstStyle/>
                    <a:p>
                      <a:pPr indent="0" lvl="0" marL="0" rtl="0" algn="l">
                        <a:spcBef>
                          <a:spcPts val="0"/>
                        </a:spcBef>
                        <a:spcAft>
                          <a:spcPts val="0"/>
                        </a:spcAft>
                        <a:buNone/>
                      </a:pPr>
                      <a:r>
                        <a:rPr lang="ko" sz="750">
                          <a:latin typeface="Verdana"/>
                          <a:ea typeface="Verdana"/>
                          <a:cs typeface="Verdana"/>
                          <a:sym typeface="Verdana"/>
                        </a:rPr>
                        <a:t>Metric</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Wallet with Common '14'</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Wallet with Common '1'</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Verdana"/>
                          <a:ea typeface="Verdana"/>
                          <a:cs typeface="Verdana"/>
                          <a:sym typeface="Verdana"/>
                        </a:rPr>
                        <a:t>Number of Transactions</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1879.0</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1030.0</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Verdana"/>
                          <a:ea typeface="Verdana"/>
                          <a:cs typeface="Verdana"/>
                          <a:sym typeface="Verdana"/>
                        </a:rPr>
                        <a:t>Average Block Height</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114508600.0</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114604800.0</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Verdana"/>
                          <a:ea typeface="Verdana"/>
                          <a:cs typeface="Verdana"/>
                          <a:sym typeface="Verdana"/>
                        </a:rPr>
                        <a:t>Average Transaction Amount</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16839.83</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54769.92</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Verdana"/>
                          <a:ea typeface="Verdana"/>
                          <a:cs typeface="Verdana"/>
                          <a:sym typeface="Verdana"/>
                        </a:rPr>
                        <a:t>Amount Variability (Standard Deviation)</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18051.71</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508028.0</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Verdana"/>
                          <a:ea typeface="Verdana"/>
                          <a:cs typeface="Verdana"/>
                          <a:sym typeface="Verdana"/>
                        </a:rPr>
                        <a:t>Minimum Transaction Amount</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7002.74</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7000.0</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075">
                <a:tc>
                  <a:txBody>
                    <a:bodyPr/>
                    <a:lstStyle/>
                    <a:p>
                      <a:pPr indent="0" lvl="0" marL="0" rtl="0" algn="l">
                        <a:spcBef>
                          <a:spcPts val="0"/>
                        </a:spcBef>
                        <a:spcAft>
                          <a:spcPts val="0"/>
                        </a:spcAft>
                        <a:buNone/>
                      </a:pPr>
                      <a:r>
                        <a:rPr lang="ko" sz="750">
                          <a:latin typeface="Verdana"/>
                          <a:ea typeface="Verdana"/>
                          <a:cs typeface="Verdana"/>
                          <a:sym typeface="Verdana"/>
                        </a:rPr>
                        <a:t>Maximum Transaction Amount</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338320.44</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spcBef>
                          <a:spcPts val="0"/>
                        </a:spcBef>
                        <a:spcAft>
                          <a:spcPts val="0"/>
                        </a:spcAft>
                        <a:buNone/>
                      </a:pPr>
                      <a:r>
                        <a:rPr lang="ko" sz="750">
                          <a:latin typeface="Verdana"/>
                          <a:ea typeface="Verdana"/>
                          <a:cs typeface="Verdana"/>
                          <a:sym typeface="Verdana"/>
                        </a:rPr>
                        <a:t>13000000.0</a:t>
                      </a:r>
                      <a:endParaRPr sz="750">
                        <a:latin typeface="Verdana"/>
                        <a:ea typeface="Verdana"/>
                        <a:cs typeface="Verdana"/>
                        <a:sym typeface="Verdana"/>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99" name="Shape 799"/>
        <p:cNvGrpSpPr/>
        <p:nvPr/>
      </p:nvGrpSpPr>
      <p:grpSpPr>
        <a:xfrm>
          <a:off x="0" y="0"/>
          <a:ext cx="0" cy="0"/>
          <a:chOff x="0" y="0"/>
          <a:chExt cx="0" cy="0"/>
        </a:xfrm>
      </p:grpSpPr>
      <p:pic>
        <p:nvPicPr>
          <p:cNvPr id="800" name="Google Shape;800;p99">
            <a:hlinkClick r:id="rId3"/>
          </p:cNvPr>
          <p:cNvPicPr preferRelativeResize="0"/>
          <p:nvPr/>
        </p:nvPicPr>
        <p:blipFill>
          <a:blip r:embed="rId4">
            <a:alphaModFix/>
          </a:blip>
          <a:stretch>
            <a:fillRect/>
          </a:stretch>
        </p:blipFill>
        <p:spPr>
          <a:xfrm>
            <a:off x="1052563" y="130750"/>
            <a:ext cx="6894873" cy="4046999"/>
          </a:xfrm>
          <a:prstGeom prst="rect">
            <a:avLst/>
          </a:prstGeom>
          <a:noFill/>
          <a:ln>
            <a:noFill/>
          </a:ln>
        </p:spPr>
      </p:pic>
      <p:sp>
        <p:nvSpPr>
          <p:cNvPr id="801" name="Google Shape;801;p99"/>
          <p:cNvSpPr txBox="1"/>
          <p:nvPr/>
        </p:nvSpPr>
        <p:spPr>
          <a:xfrm>
            <a:off x="3531350" y="1041850"/>
            <a:ext cx="2127000" cy="9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t>2022.10.27 유의종목지정</a:t>
            </a:r>
            <a:endParaRPr sz="1100"/>
          </a:p>
          <a:p>
            <a:pPr indent="0" lvl="0" marL="0" rtl="0" algn="l">
              <a:spcBef>
                <a:spcPts val="0"/>
              </a:spcBef>
              <a:spcAft>
                <a:spcPts val="0"/>
              </a:spcAft>
              <a:buNone/>
            </a:pPr>
            <a:r>
              <a:rPr lang="ko" sz="1100"/>
              <a:t>2022.11.24 상장폐지(DAXA)결정 </a:t>
            </a:r>
            <a:endParaRPr sz="1100"/>
          </a:p>
          <a:p>
            <a:pPr indent="0" lvl="0" marL="0" rtl="0" algn="l">
              <a:spcBef>
                <a:spcPts val="0"/>
              </a:spcBef>
              <a:spcAft>
                <a:spcPts val="0"/>
              </a:spcAft>
              <a:buNone/>
            </a:pPr>
            <a:r>
              <a:rPr lang="ko" sz="1100"/>
              <a:t>2022.12.08 거래종료</a:t>
            </a:r>
            <a:endParaRPr sz="1100"/>
          </a:p>
          <a:p>
            <a:pPr indent="0" lvl="0" marL="0" rtl="0" algn="l">
              <a:spcBef>
                <a:spcPts val="0"/>
              </a:spcBef>
              <a:spcAft>
                <a:spcPts val="0"/>
              </a:spcAft>
              <a:buNone/>
            </a:pPr>
            <a:r>
              <a:rPr lang="ko" sz="1100"/>
              <a:t>2023.02.16 코인원 재상장</a:t>
            </a:r>
            <a:endParaRPr sz="1300">
              <a:solidFill>
                <a:schemeClr val="accent1"/>
              </a:solidFill>
              <a:latin typeface="Lato"/>
              <a:ea typeface="Lato"/>
              <a:cs typeface="Lato"/>
              <a:sym typeface="Lato"/>
            </a:endParaRPr>
          </a:p>
        </p:txBody>
      </p:sp>
      <p:sp>
        <p:nvSpPr>
          <p:cNvPr id="802" name="Google Shape;802;p99"/>
          <p:cNvSpPr txBox="1"/>
          <p:nvPr>
            <p:ph idx="1" type="body"/>
          </p:nvPr>
        </p:nvSpPr>
        <p:spPr>
          <a:xfrm>
            <a:off x="723300" y="4242374"/>
            <a:ext cx="7697400" cy="706800"/>
          </a:xfrm>
          <a:prstGeom prst="rect">
            <a:avLst/>
          </a:prstGeom>
        </p:spPr>
        <p:txBody>
          <a:bodyPr anchorCtr="0" anchor="ctr" bIns="91425" lIns="91425" spcFirstLastPara="1" rIns="91425" wrap="square" tIns="91425">
            <a:normAutofit fontScale="92500" lnSpcReduction="20000"/>
          </a:bodyPr>
          <a:lstStyle/>
          <a:p>
            <a:pPr indent="0" lvl="0" marL="0" rtl="0" algn="l">
              <a:lnSpc>
                <a:spcPct val="115000"/>
              </a:lnSpc>
              <a:spcBef>
                <a:spcPts val="1200"/>
              </a:spcBef>
              <a:spcAft>
                <a:spcPts val="1200"/>
              </a:spcAft>
              <a:buNone/>
            </a:pPr>
            <a:r>
              <a:rPr i="1" lang="ko">
                <a:solidFill>
                  <a:srgbClr val="000000"/>
                </a:solidFill>
                <a:latin typeface="Arial"/>
                <a:ea typeface="Arial"/>
                <a:cs typeface="Arial"/>
                <a:sym typeface="Arial"/>
              </a:rPr>
              <a:t>“A component is strongly connected if it contains </a:t>
            </a:r>
            <a:r>
              <a:rPr b="1" i="1" lang="ko">
                <a:solidFill>
                  <a:srgbClr val="000000"/>
                </a:solidFill>
                <a:latin typeface="Arial"/>
                <a:ea typeface="Arial"/>
                <a:cs typeface="Arial"/>
                <a:sym typeface="Arial"/>
              </a:rPr>
              <a:t>both-way directed</a:t>
            </a:r>
            <a:r>
              <a:rPr i="1" lang="ko">
                <a:solidFill>
                  <a:srgbClr val="000000"/>
                </a:solidFill>
                <a:latin typeface="Arial"/>
                <a:ea typeface="Arial"/>
                <a:cs typeface="Arial"/>
                <a:sym typeface="Arial"/>
              </a:rPr>
              <a:t> paths between every pair of vertices. Analogously, the weakly connected components are the </a:t>
            </a:r>
            <a:r>
              <a:rPr b="1" i="1" lang="ko">
                <a:solidFill>
                  <a:srgbClr val="000000"/>
                </a:solidFill>
                <a:latin typeface="Arial"/>
                <a:ea typeface="Arial"/>
                <a:cs typeface="Arial"/>
                <a:sym typeface="Arial"/>
              </a:rPr>
              <a:t>maximal weakly connected subgraphs</a:t>
            </a:r>
            <a:r>
              <a:rPr i="1" lang="ko">
                <a:solidFill>
                  <a:srgbClr val="000000"/>
                </a:solidFill>
                <a:latin typeface="Arial"/>
                <a:ea typeface="Arial"/>
                <a:cs typeface="Arial"/>
                <a:sym typeface="Arial"/>
              </a:rPr>
              <a:t> in a directed graph.”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52" name="Shape 152"/>
        <p:cNvGrpSpPr/>
        <p:nvPr/>
      </p:nvGrpSpPr>
      <p:grpSpPr>
        <a:xfrm>
          <a:off x="0" y="0"/>
          <a:ext cx="0" cy="0"/>
          <a:chOff x="0" y="0"/>
          <a:chExt cx="0" cy="0"/>
        </a:xfrm>
      </p:grpSpPr>
      <p:sp>
        <p:nvSpPr>
          <p:cNvPr id="153" name="Google Shape;153;p21"/>
          <p:cNvSpPr txBox="1"/>
          <p:nvPr>
            <p:ph idx="4294967295" type="ctrTitle"/>
          </p:nvPr>
        </p:nvSpPr>
        <p:spPr>
          <a:xfrm>
            <a:off x="325725" y="204050"/>
            <a:ext cx="3997200" cy="95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2000">
                <a:solidFill>
                  <a:srgbClr val="1D49A7"/>
                </a:solidFill>
                <a:latin typeface="Lato"/>
                <a:ea typeface="Lato"/>
                <a:cs typeface="Lato"/>
                <a:sym typeface="Lato"/>
              </a:rPr>
              <a:t>Disclosure(공시)</a:t>
            </a:r>
            <a:endParaRPr sz="2000">
              <a:solidFill>
                <a:srgbClr val="1D49A7"/>
              </a:solidFill>
              <a:latin typeface="Lato"/>
              <a:ea typeface="Lato"/>
              <a:cs typeface="Lato"/>
              <a:sym typeface="Lato"/>
            </a:endParaRPr>
          </a:p>
        </p:txBody>
      </p:sp>
      <p:pic>
        <p:nvPicPr>
          <p:cNvPr id="154" name="Google Shape;154;p21"/>
          <p:cNvPicPr preferRelativeResize="0"/>
          <p:nvPr/>
        </p:nvPicPr>
        <p:blipFill>
          <a:blip r:embed="rId3">
            <a:alphaModFix/>
          </a:blip>
          <a:stretch>
            <a:fillRect/>
          </a:stretch>
        </p:blipFill>
        <p:spPr>
          <a:xfrm>
            <a:off x="457200" y="1310150"/>
            <a:ext cx="7459551" cy="2462725"/>
          </a:xfrm>
          <a:prstGeom prst="rect">
            <a:avLst/>
          </a:prstGeom>
          <a:noFill/>
          <a:ln>
            <a:noFill/>
          </a:ln>
        </p:spPr>
      </p:pic>
      <p:cxnSp>
        <p:nvCxnSpPr>
          <p:cNvPr id="155" name="Google Shape;155;p21"/>
          <p:cNvCxnSpPr/>
          <p:nvPr/>
        </p:nvCxnSpPr>
        <p:spPr>
          <a:xfrm flipH="1" rot="10800000">
            <a:off x="7151525" y="2297900"/>
            <a:ext cx="606900" cy="105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